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</p:sldMasterIdLst>
  <p:notesMasterIdLst>
    <p:notesMasterId r:id="rId36"/>
  </p:notesMasterIdLst>
  <p:handoutMasterIdLst>
    <p:handoutMasterId r:id="rId37"/>
  </p:handoutMasterIdLst>
  <p:sldIdLst>
    <p:sldId id="258" r:id="rId3"/>
    <p:sldId id="1269" r:id="rId4"/>
    <p:sldId id="1291" r:id="rId5"/>
    <p:sldId id="1262" r:id="rId6"/>
    <p:sldId id="271" r:id="rId7"/>
    <p:sldId id="1265" r:id="rId8"/>
    <p:sldId id="1261" r:id="rId9"/>
    <p:sldId id="1245" r:id="rId10"/>
    <p:sldId id="1271" r:id="rId11"/>
    <p:sldId id="1276" r:id="rId12"/>
    <p:sldId id="1277" r:id="rId13"/>
    <p:sldId id="1278" r:id="rId14"/>
    <p:sldId id="1279" r:id="rId15"/>
    <p:sldId id="1239" r:id="rId16"/>
    <p:sldId id="1244" r:id="rId17"/>
    <p:sldId id="1275" r:id="rId18"/>
    <p:sldId id="268" r:id="rId19"/>
    <p:sldId id="1297" r:id="rId20"/>
    <p:sldId id="1288" r:id="rId21"/>
    <p:sldId id="1289" r:id="rId22"/>
    <p:sldId id="1264" r:id="rId23"/>
    <p:sldId id="1290" r:id="rId24"/>
    <p:sldId id="267" r:id="rId25"/>
    <p:sldId id="287" r:id="rId26"/>
    <p:sldId id="266" r:id="rId27"/>
    <p:sldId id="283" r:id="rId28"/>
    <p:sldId id="315" r:id="rId29"/>
    <p:sldId id="317" r:id="rId30"/>
    <p:sldId id="318" r:id="rId31"/>
    <p:sldId id="1858" r:id="rId32"/>
    <p:sldId id="1859" r:id="rId33"/>
    <p:sldId id="1274" r:id="rId34"/>
    <p:sldId id="1250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5F"/>
    <a:srgbClr val="1A8EBD"/>
    <a:srgbClr val="A50021"/>
    <a:srgbClr val="990033"/>
    <a:srgbClr val="F47649"/>
    <a:srgbClr val="704B9E"/>
    <a:srgbClr val="0079C2"/>
    <a:srgbClr val="174970"/>
    <a:srgbClr val="F27D00"/>
    <a:srgbClr val="1C9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3738" autoAdjust="0"/>
  </p:normalViewPr>
  <p:slideViewPr>
    <p:cSldViewPr snapToGrid="0">
      <p:cViewPr varScale="1">
        <p:scale>
          <a:sx n="62" d="100"/>
          <a:sy n="62" d="100"/>
        </p:scale>
        <p:origin x="11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59593585206051E-2"/>
          <c:y val="8.6254423964079077E-2"/>
          <c:w val="0.92238649524436334"/>
          <c:h val="0.86701834270516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Planilha4!$M$1</c:f>
              <c:strCache>
                <c:ptCount val="1"/>
                <c:pt idx="0">
                  <c:v>Dívida Líquida Consolidada/PIB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Planilha4!$L$2:$L$28</c:f>
              <c:strCache>
                <c:ptCount val="27"/>
                <c:pt idx="0">
                  <c:v>SP</c:v>
                </c:pt>
                <c:pt idx="1">
                  <c:v>MS</c:v>
                </c:pt>
                <c:pt idx="2">
                  <c:v>MT</c:v>
                </c:pt>
                <c:pt idx="3">
                  <c:v>MA</c:v>
                </c:pt>
                <c:pt idx="4">
                  <c:v>RR</c:v>
                </c:pt>
                <c:pt idx="5">
                  <c:v>SC</c:v>
                </c:pt>
                <c:pt idx="6">
                  <c:v>PI</c:v>
                </c:pt>
                <c:pt idx="7">
                  <c:v>AL</c:v>
                </c:pt>
                <c:pt idx="8">
                  <c:v>ES</c:v>
                </c:pt>
                <c:pt idx="9">
                  <c:v>RS</c:v>
                </c:pt>
                <c:pt idx="10">
                  <c:v>PR</c:v>
                </c:pt>
                <c:pt idx="11">
                  <c:v>RJ</c:v>
                </c:pt>
                <c:pt idx="12">
                  <c:v>RN</c:v>
                </c:pt>
                <c:pt idx="13">
                  <c:v>BA</c:v>
                </c:pt>
                <c:pt idx="14">
                  <c:v>AM</c:v>
                </c:pt>
                <c:pt idx="15">
                  <c:v>TO</c:v>
                </c:pt>
                <c:pt idx="16">
                  <c:v>AP</c:v>
                </c:pt>
                <c:pt idx="17">
                  <c:v>AC</c:v>
                </c:pt>
                <c:pt idx="18">
                  <c:v>CE</c:v>
                </c:pt>
                <c:pt idx="19">
                  <c:v>RO</c:v>
                </c:pt>
                <c:pt idx="20">
                  <c:v>PA</c:v>
                </c:pt>
                <c:pt idx="21">
                  <c:v>DF</c:v>
                </c:pt>
                <c:pt idx="22">
                  <c:v>PE</c:v>
                </c:pt>
                <c:pt idx="23">
                  <c:v>MG</c:v>
                </c:pt>
                <c:pt idx="24">
                  <c:v>PB</c:v>
                </c:pt>
                <c:pt idx="25">
                  <c:v>GO</c:v>
                </c:pt>
                <c:pt idx="26">
                  <c:v>SE</c:v>
                </c:pt>
              </c:strCache>
            </c:strRef>
          </c:cat>
          <c:val>
            <c:numRef>
              <c:f>Planilha4!$M$2:$M$28</c:f>
              <c:numCache>
                <c:formatCode>0.0%</c:formatCode>
                <c:ptCount val="27"/>
                <c:pt idx="0">
                  <c:v>0.12630892001962871</c:v>
                </c:pt>
                <c:pt idx="1">
                  <c:v>6.4729043215145471E-2</c:v>
                </c:pt>
                <c:pt idx="2">
                  <c:v>1.0641795888569063E-2</c:v>
                </c:pt>
                <c:pt idx="3">
                  <c:v>3.100246936463965E-2</c:v>
                </c:pt>
                <c:pt idx="4">
                  <c:v>1.7570057332892672E-2</c:v>
                </c:pt>
                <c:pt idx="5">
                  <c:v>6.7948806061213896E-2</c:v>
                </c:pt>
                <c:pt idx="6">
                  <c:v>7.8653168927225028E-2</c:v>
                </c:pt>
                <c:pt idx="7">
                  <c:v>0.11740820469201219</c:v>
                </c:pt>
                <c:pt idx="8">
                  <c:v>1.3720439230362057E-2</c:v>
                </c:pt>
                <c:pt idx="9">
                  <c:v>0.22123031470141863</c:v>
                </c:pt>
                <c:pt idx="10">
                  <c:v>3.298129694144171E-2</c:v>
                </c:pt>
                <c:pt idx="11">
                  <c:v>0.27314583567206668</c:v>
                </c:pt>
                <c:pt idx="12">
                  <c:v>4.7074116563962987E-2</c:v>
                </c:pt>
                <c:pt idx="13">
                  <c:v>8.6923199807266399E-2</c:v>
                </c:pt>
                <c:pt idx="14">
                  <c:v>3.0091281919874684E-2</c:v>
                </c:pt>
                <c:pt idx="15">
                  <c:v>0.11092420533282507</c:v>
                </c:pt>
                <c:pt idx="16">
                  <c:v>6.0675703589793281E-2</c:v>
                </c:pt>
                <c:pt idx="17">
                  <c:v>0.23178163245392752</c:v>
                </c:pt>
                <c:pt idx="18">
                  <c:v>8.143233067949153E-2</c:v>
                </c:pt>
                <c:pt idx="19">
                  <c:v>3.2298851940881716E-2</c:v>
                </c:pt>
                <c:pt idx="20">
                  <c:v>-3.0420363735945105E-3</c:v>
                </c:pt>
                <c:pt idx="21">
                  <c:v>2.7502876556728503E-2</c:v>
                </c:pt>
                <c:pt idx="22">
                  <c:v>7.2830641829678716E-2</c:v>
                </c:pt>
                <c:pt idx="23">
                  <c:v>0.2292289837582849</c:v>
                </c:pt>
                <c:pt idx="24">
                  <c:v>2.2324638778431403E-2</c:v>
                </c:pt>
                <c:pt idx="25">
                  <c:v>9.9460700324024626E-2</c:v>
                </c:pt>
                <c:pt idx="26">
                  <c:v>8.3985365226021999E-2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2-4BC9-BAE5-64209878ACA8}"/>
            </c:ext>
          </c:extLst>
        </c:ser>
        <c:ser>
          <c:idx val="1"/>
          <c:order val="1"/>
          <c:tx>
            <c:strRef>
              <c:f>Planilha4!$N$1</c:f>
              <c:strCache>
                <c:ptCount val="1"/>
                <c:pt idx="0">
                  <c:v>Déficit Atuarial Previdenciário/PIB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52-4BC9-BAE5-64209878A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Planilha4!$L$2:$L$28</c:f>
              <c:strCache>
                <c:ptCount val="27"/>
                <c:pt idx="0">
                  <c:v>SP</c:v>
                </c:pt>
                <c:pt idx="1">
                  <c:v>MS</c:v>
                </c:pt>
                <c:pt idx="2">
                  <c:v>MT</c:v>
                </c:pt>
                <c:pt idx="3">
                  <c:v>MA</c:v>
                </c:pt>
                <c:pt idx="4">
                  <c:v>RR</c:v>
                </c:pt>
                <c:pt idx="5">
                  <c:v>SC</c:v>
                </c:pt>
                <c:pt idx="6">
                  <c:v>PI</c:v>
                </c:pt>
                <c:pt idx="7">
                  <c:v>AL</c:v>
                </c:pt>
                <c:pt idx="8">
                  <c:v>ES</c:v>
                </c:pt>
                <c:pt idx="9">
                  <c:v>RS</c:v>
                </c:pt>
                <c:pt idx="10">
                  <c:v>PR</c:v>
                </c:pt>
                <c:pt idx="11">
                  <c:v>RJ</c:v>
                </c:pt>
                <c:pt idx="12">
                  <c:v>RN</c:v>
                </c:pt>
                <c:pt idx="13">
                  <c:v>BA</c:v>
                </c:pt>
                <c:pt idx="14">
                  <c:v>AM</c:v>
                </c:pt>
                <c:pt idx="15">
                  <c:v>TO</c:v>
                </c:pt>
                <c:pt idx="16">
                  <c:v>AP</c:v>
                </c:pt>
                <c:pt idx="17">
                  <c:v>AC</c:v>
                </c:pt>
                <c:pt idx="18">
                  <c:v>CE</c:v>
                </c:pt>
                <c:pt idx="19">
                  <c:v>RO</c:v>
                </c:pt>
                <c:pt idx="20">
                  <c:v>PA</c:v>
                </c:pt>
                <c:pt idx="21">
                  <c:v>DF</c:v>
                </c:pt>
                <c:pt idx="22">
                  <c:v>PE</c:v>
                </c:pt>
                <c:pt idx="23">
                  <c:v>MG</c:v>
                </c:pt>
                <c:pt idx="24">
                  <c:v>PB</c:v>
                </c:pt>
                <c:pt idx="25">
                  <c:v>GO</c:v>
                </c:pt>
                <c:pt idx="26">
                  <c:v>SE</c:v>
                </c:pt>
              </c:strCache>
            </c:strRef>
          </c:cat>
          <c:val>
            <c:numRef>
              <c:f>Planilha4!$N$2:$N$28</c:f>
              <c:numCache>
                <c:formatCode>0.0%</c:formatCode>
                <c:ptCount val="27"/>
                <c:pt idx="0">
                  <c:v>0</c:v>
                </c:pt>
                <c:pt idx="1">
                  <c:v>0.19127177039119247</c:v>
                </c:pt>
                <c:pt idx="2">
                  <c:v>0.33396314745522654</c:v>
                </c:pt>
                <c:pt idx="3">
                  <c:v>0.43040573296903617</c:v>
                </c:pt>
                <c:pt idx="4">
                  <c:v>0.5642485593059573</c:v>
                </c:pt>
                <c:pt idx="5">
                  <c:v>0.57317918069706197</c:v>
                </c:pt>
                <c:pt idx="6">
                  <c:v>0.61382273514363184</c:v>
                </c:pt>
                <c:pt idx="7">
                  <c:v>0.63789320564142837</c:v>
                </c:pt>
                <c:pt idx="8">
                  <c:v>0.85080516621859348</c:v>
                </c:pt>
                <c:pt idx="9">
                  <c:v>0.87112261836599703</c:v>
                </c:pt>
                <c:pt idx="10">
                  <c:v>0.90321364451778097</c:v>
                </c:pt>
                <c:pt idx="11">
                  <c:v>0.91256297493279348</c:v>
                </c:pt>
                <c:pt idx="12">
                  <c:v>0.95526308605910248</c:v>
                </c:pt>
                <c:pt idx="13">
                  <c:v>0.98691008809090264</c:v>
                </c:pt>
                <c:pt idx="14">
                  <c:v>1.0065429022318784</c:v>
                </c:pt>
                <c:pt idx="15">
                  <c:v>1.0299153606973199</c:v>
                </c:pt>
                <c:pt idx="16">
                  <c:v>1.0827646769192507</c:v>
                </c:pt>
                <c:pt idx="17">
                  <c:v>1.1617817265097048</c:v>
                </c:pt>
                <c:pt idx="18">
                  <c:v>1.1668136678778822</c:v>
                </c:pt>
                <c:pt idx="19">
                  <c:v>1.180028940871604</c:v>
                </c:pt>
                <c:pt idx="20">
                  <c:v>1.1823119459593414</c:v>
                </c:pt>
                <c:pt idx="21">
                  <c:v>1.1872124799444996</c:v>
                </c:pt>
                <c:pt idx="22">
                  <c:v>1.2215518521893576</c:v>
                </c:pt>
                <c:pt idx="23">
                  <c:v>1.3062940906660372</c:v>
                </c:pt>
                <c:pt idx="24">
                  <c:v>1.4557899451961145</c:v>
                </c:pt>
                <c:pt idx="25">
                  <c:v>1.5859002888903015</c:v>
                </c:pt>
                <c:pt idx="26">
                  <c:v>2.1284234713568693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52-4BC9-BAE5-64209878A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669136"/>
        <c:axId val="792480288"/>
      </c:barChart>
      <c:catAx>
        <c:axId val="5816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2480288"/>
        <c:crosses val="autoZero"/>
        <c:auto val="1"/>
        <c:lblAlgn val="ctr"/>
        <c:lblOffset val="100"/>
        <c:noMultiLvlLbl val="0"/>
      </c:catAx>
      <c:valAx>
        <c:axId val="792480288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66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22269869137428"/>
          <c:y val="0.13251830658702948"/>
          <c:w val="0.34078689493281189"/>
          <c:h val="0.10122642648142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04461928969819E-2"/>
          <c:y val="2.0647051723348554E-2"/>
          <c:w val="0.9253331186612429"/>
          <c:h val="0.78472065562580384"/>
        </c:manualLayout>
      </c:layout>
      <c:barChart>
        <c:barDir val="col"/>
        <c:grouping val="clustered"/>
        <c:varyColors val="0"/>
        <c:ser>
          <c:idx val="0"/>
          <c:order val="0"/>
          <c:tx>
            <c:v>Ativos financeiros em previdência complementar (% do PIB)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export'!$H$113:$H$123</c:f>
              <c:strCache>
                <c:ptCount val="11"/>
                <c:pt idx="0">
                  <c:v>Brasil</c:v>
                </c:pt>
                <c:pt idx="1">
                  <c:v>Chile</c:v>
                </c:pt>
                <c:pt idx="2">
                  <c:v>Suécia</c:v>
                </c:pt>
                <c:pt idx="3">
                  <c:v>África do Sul</c:v>
                </c:pt>
                <c:pt idx="4">
                  <c:v>Reino Unido</c:v>
                </c:pt>
                <c:pt idx="5">
                  <c:v>EUA</c:v>
                </c:pt>
                <c:pt idx="6">
                  <c:v>Austrália</c:v>
                </c:pt>
                <c:pt idx="7">
                  <c:v>Suíça</c:v>
                </c:pt>
                <c:pt idx="8">
                  <c:v>Canadá</c:v>
                </c:pt>
                <c:pt idx="9">
                  <c:v>Islândia</c:v>
                </c:pt>
                <c:pt idx="10">
                  <c:v>Países Baixos</c:v>
                </c:pt>
              </c:strCache>
            </c:strRef>
          </c:cat>
          <c:val>
            <c:numRef>
              <c:f>'OECD.Stat export'!$I$113:$I$123</c:f>
              <c:numCache>
                <c:formatCode>General</c:formatCode>
                <c:ptCount val="11"/>
                <c:pt idx="0">
                  <c:v>25.501507935126178</c:v>
                </c:pt>
                <c:pt idx="1">
                  <c:v>70.246076644273998</c:v>
                </c:pt>
                <c:pt idx="2">
                  <c:v>87.987710687572246</c:v>
                </c:pt>
                <c:pt idx="3">
                  <c:v>95.113350125944578</c:v>
                </c:pt>
                <c:pt idx="4">
                  <c:v>104.48401208089439</c:v>
                </c:pt>
                <c:pt idx="5">
                  <c:v>134.42582499353472</c:v>
                </c:pt>
                <c:pt idx="6">
                  <c:v>140.69185958329706</c:v>
                </c:pt>
                <c:pt idx="7">
                  <c:v>142.3633105572238</c:v>
                </c:pt>
                <c:pt idx="8">
                  <c:v>155.17419304832089</c:v>
                </c:pt>
                <c:pt idx="9">
                  <c:v>161.00804699659989</c:v>
                </c:pt>
                <c:pt idx="10">
                  <c:v>173.34010301806498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1-40A3-B0EF-2790E42B5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2963968"/>
        <c:axId val="762964296"/>
      </c:barChart>
      <c:catAx>
        <c:axId val="7629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4296"/>
        <c:crosses val="autoZero"/>
        <c:auto val="1"/>
        <c:lblAlgn val="ctr"/>
        <c:lblOffset val="100"/>
        <c:noMultiLvlLbl val="0"/>
      </c:catAx>
      <c:valAx>
        <c:axId val="76296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59714222427757"/>
          <c:y val="1.9723519964403566E-2"/>
          <c:w val="0.64082474190139249"/>
          <c:h val="0.18816569512158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0" i="0" baseline="0">
                <a:effectLst/>
              </a:rPr>
              <a:t>Formação de Reserva</a:t>
            </a:r>
          </a:p>
          <a:p>
            <a:pPr>
              <a:defRPr/>
            </a:pPr>
            <a:r>
              <a:rPr lang="pt-BR" sz="1800" b="0" i="0" baseline="0">
                <a:effectLst/>
              </a:rPr>
              <a:t>(Em R$)</a:t>
            </a:r>
            <a:endParaRPr lang="pt-B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724450252025308E-2"/>
          <c:y val="8.8751389125901636E-2"/>
          <c:w val="0.87201380105863358"/>
          <c:h val="0.70345019333302816"/>
        </c:manualLayout>
      </c:layout>
      <c:lineChart>
        <c:grouping val="standard"/>
        <c:varyColors val="0"/>
        <c:ser>
          <c:idx val="1"/>
          <c:order val="0"/>
          <c:tx>
            <c:strRef>
              <c:f>Dados!$A$30</c:f>
              <c:strCache>
                <c:ptCount val="1"/>
                <c:pt idx="0">
                  <c:v>PGBL (Média do Mercado)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0"/>
                  <c:y val="1.268630935781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4-465F-B724-FA587BE7FFE2}"/>
                </c:ext>
              </c:extLst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Dados!$B$33:$AJ$33</c:f>
              <c:numCache>
                <c:formatCode>General</c:formatCode>
                <c:ptCount val="35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</c:numCache>
            </c:numRef>
          </c:cat>
          <c:val>
            <c:numRef>
              <c:f>Dados!$B$25:$AJ$25</c:f>
              <c:numCache>
                <c:formatCode>"R$"#,##0.00_);[Red]\("R$"#,##0.00\)</c:formatCode>
                <c:ptCount val="35"/>
                <c:pt idx="0">
                  <c:v>10261.813236215832</c:v>
                </c:pt>
                <c:pt idx="1">
                  <c:v>20659.632339258766</c:v>
                </c:pt>
                <c:pt idx="2">
                  <c:v>31195.25987514557</c:v>
                </c:pt>
                <c:pt idx="3">
                  <c:v>41870.522300364624</c:v>
                </c:pt>
                <c:pt idx="4">
                  <c:v>52687.270278509357</c:v>
                </c:pt>
                <c:pt idx="5">
                  <c:v>63647.379001110639</c:v>
                </c:pt>
                <c:pt idx="6">
                  <c:v>74752.748512719205</c:v>
                </c:pt>
                <c:pt idx="7">
                  <c:v>86005.304040296935</c:v>
                </c:pt>
                <c:pt idx="8">
                  <c:v>97406.996326975728</c:v>
                </c:pt>
                <c:pt idx="9">
                  <c:v>108959.8019702367</c:v>
                </c:pt>
                <c:pt idx="10">
                  <c:v>120665.72376457436</c:v>
                </c:pt>
                <c:pt idx="11">
                  <c:v>132526.79104870025</c:v>
                </c:pt>
                <c:pt idx="12">
                  <c:v>144545.06005734974</c:v>
                </c:pt>
                <c:pt idx="13">
                  <c:v>156722.61427775034</c:v>
                </c:pt>
                <c:pt idx="14">
                  <c:v>169061.5648108157</c:v>
                </c:pt>
                <c:pt idx="15">
                  <c:v>181564.0507371256</c:v>
                </c:pt>
                <c:pt idx="16">
                  <c:v>194232.23948775695</c:v>
                </c:pt>
                <c:pt idx="17">
                  <c:v>207068.32722003016</c:v>
                </c:pt>
                <c:pt idx="18">
                  <c:v>220074.53919823407</c:v>
                </c:pt>
                <c:pt idx="19">
                  <c:v>233253.13017939936</c:v>
                </c:pt>
                <c:pt idx="20">
                  <c:v>246606.38480418135</c:v>
                </c:pt>
                <c:pt idx="21">
                  <c:v>260136.61799292677</c:v>
                </c:pt>
                <c:pt idx="22">
                  <c:v>273846.17534698767</c:v>
                </c:pt>
                <c:pt idx="23">
                  <c:v>287737.43355535483</c:v>
                </c:pt>
                <c:pt idx="24">
                  <c:v>301812.80080668157</c:v>
                </c:pt>
                <c:pt idx="25">
                  <c:v>316074.71720676596</c:v>
                </c:pt>
                <c:pt idx="26">
                  <c:v>330525.65520156838</c:v>
                </c:pt>
                <c:pt idx="27">
                  <c:v>345168.12000583473</c:v>
                </c:pt>
                <c:pt idx="28">
                  <c:v>360004.65003740054</c:v>
                </c:pt>
                <c:pt idx="29">
                  <c:v>375037.81735725014</c:v>
                </c:pt>
                <c:pt idx="30">
                  <c:v>390270.22811541142</c:v>
                </c:pt>
                <c:pt idx="31">
                  <c:v>405704.52300275542</c:v>
                </c:pt>
                <c:pt idx="32">
                  <c:v>421343.37770878815</c:v>
                </c:pt>
                <c:pt idx="33">
                  <c:v>437189.50338550733</c:v>
                </c:pt>
                <c:pt idx="34">
                  <c:v>453245.64711740863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6F4-465F-B724-FA587BE7FFE2}"/>
            </c:ext>
          </c:extLst>
        </c:ser>
        <c:ser>
          <c:idx val="2"/>
          <c:order val="1"/>
          <c:tx>
            <c:strRef>
              <c:f>Dados!$A$24</c:f>
              <c:strCache>
                <c:ptCount val="1"/>
                <c:pt idx="0">
                  <c:v>MAG (Contribuição 8,5%)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F4-465F-B724-FA587BE7FFE2}"/>
                </c:ext>
              </c:extLst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Dados!$B$33:$AJ$33</c:f>
              <c:numCache>
                <c:formatCode>General</c:formatCode>
                <c:ptCount val="35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</c:numCache>
            </c:numRef>
          </c:cat>
          <c:val>
            <c:numRef>
              <c:f>Dados!$B$24:$AJ$24</c:f>
              <c:numCache>
                <c:formatCode>"R$"#,##0.00_);[Red]\("R$"#,##0.00\)</c:formatCode>
                <c:ptCount val="35"/>
                <c:pt idx="0">
                  <c:v>20570.487640896237</c:v>
                </c:pt>
                <c:pt idx="1">
                  <c:v>41517.288728485015</c:v>
                </c:pt>
                <c:pt idx="2">
                  <c:v>62847.287485087203</c:v>
                </c:pt>
                <c:pt idx="3">
                  <c:v>84567.494071963796</c:v>
                </c:pt>
                <c:pt idx="4">
                  <c:v>106685.04689322638</c:v>
                </c:pt>
                <c:pt idx="5">
                  <c:v>129207.21494188991</c:v>
                </c:pt>
                <c:pt idx="6">
                  <c:v>152141.40018884966</c:v>
                </c:pt>
                <c:pt idx="7">
                  <c:v>175495.14001555671</c:v>
                </c:pt>
                <c:pt idx="8">
                  <c:v>199276.10969119915</c:v>
                </c:pt>
                <c:pt idx="9">
                  <c:v>223492.12489520106</c:v>
                </c:pt>
                <c:pt idx="10">
                  <c:v>248151.14428586388</c:v>
                </c:pt>
                <c:pt idx="11">
                  <c:v>273261.27211600344</c:v>
                </c:pt>
                <c:pt idx="12">
                  <c:v>298830.76089643349</c:v>
                </c:pt>
                <c:pt idx="13">
                  <c:v>324868.01410817436</c:v>
                </c:pt>
                <c:pt idx="14">
                  <c:v>351381.58896428131</c:v>
                </c:pt>
                <c:pt idx="15">
                  <c:v>378380.19922219374</c:v>
                </c:pt>
                <c:pt idx="16">
                  <c:v>405872.71804753738</c:v>
                </c:pt>
                <c:pt idx="17">
                  <c:v>433868.18093031115</c:v>
                </c:pt>
                <c:pt idx="18">
                  <c:v>462375.78865442681</c:v>
                </c:pt>
                <c:pt idx="19">
                  <c:v>491404.9103215707</c:v>
                </c:pt>
                <c:pt idx="20">
                  <c:v>520965.08643038617</c:v>
                </c:pt>
                <c:pt idx="21">
                  <c:v>551066.03201197844</c:v>
                </c:pt>
                <c:pt idx="22">
                  <c:v>581717.63982279319</c:v>
                </c:pt>
                <c:pt idx="23">
                  <c:v>612929.98359589116</c:v>
                </c:pt>
                <c:pt idx="24">
                  <c:v>644713.32135171141</c:v>
                </c:pt>
                <c:pt idx="25">
                  <c:v>677078.09876939538</c:v>
                </c:pt>
                <c:pt idx="26">
                  <c:v>710034.95261978754</c:v>
                </c:pt>
                <c:pt idx="27">
                  <c:v>743594.71426123881</c:v>
                </c:pt>
                <c:pt idx="28">
                  <c:v>777768.41319936293</c:v>
                </c:pt>
                <c:pt idx="29">
                  <c:v>812567.28071190952</c:v>
                </c:pt>
                <c:pt idx="30">
                  <c:v>848002.75353995769</c:v>
                </c:pt>
                <c:pt idx="31">
                  <c:v>884086.47764662816</c:v>
                </c:pt>
                <c:pt idx="32">
                  <c:v>920830.31204456429</c:v>
                </c:pt>
                <c:pt idx="33">
                  <c:v>958246.33269342256</c:v>
                </c:pt>
                <c:pt idx="34">
                  <c:v>996346.83646867634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F4-465F-B724-FA587BE7FFE2}"/>
            </c:ext>
          </c:extLst>
        </c:ser>
        <c:ser>
          <c:idx val="0"/>
          <c:order val="2"/>
          <c:tx>
            <c:strRef>
              <c:f>Dados!$A$29</c:f>
              <c:strCache>
                <c:ptCount val="1"/>
                <c:pt idx="0">
                  <c:v>MAG (Contribuição 12%)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F4-465F-B724-FA587BE7FFE2}"/>
                </c:ext>
              </c:extLst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Dados!$B$33:$AJ$33</c:f>
              <c:numCache>
                <c:formatCode>General</c:formatCode>
                <c:ptCount val="35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</c:numCache>
            </c:numRef>
          </c:cat>
          <c:val>
            <c:numRef>
              <c:f>Dados!$B$29:$AJ$29</c:f>
              <c:numCache>
                <c:formatCode>"R$"#,##0.00_);[Red]\("R$"#,##0.00\)</c:formatCode>
                <c:ptCount val="35"/>
                <c:pt idx="0">
                  <c:v>24805.588037551341</c:v>
                </c:pt>
                <c:pt idx="1">
                  <c:v>50064.965819643687</c:v>
                </c:pt>
                <c:pt idx="2">
                  <c:v>75786.434908487499</c:v>
                </c:pt>
                <c:pt idx="3">
                  <c:v>101978.44873383868</c:v>
                </c:pt>
                <c:pt idx="4">
                  <c:v>128649.61537124356</c:v>
                </c:pt>
                <c:pt idx="5">
                  <c:v>155808.70037110252</c:v>
                </c:pt>
                <c:pt idx="6">
                  <c:v>183464.62963949516</c:v>
                </c:pt>
                <c:pt idx="7">
                  <c:v>211626.49237170073</c:v>
                </c:pt>
                <c:pt idx="8">
                  <c:v>240303.54403938717</c:v>
                </c:pt>
                <c:pt idx="9">
                  <c:v>269505.20943244832</c:v>
                </c:pt>
                <c:pt idx="10">
                  <c:v>299241.08575648285</c:v>
                </c:pt>
                <c:pt idx="11">
                  <c:v>329520.94578694529</c:v>
                </c:pt>
                <c:pt idx="12">
                  <c:v>360354.74108099332</c:v>
                </c:pt>
                <c:pt idx="13">
                  <c:v>391752.60524809256</c:v>
                </c:pt>
                <c:pt idx="14">
                  <c:v>423724.85728045681</c:v>
                </c:pt>
                <c:pt idx="15">
                  <c:v>456282.00494441006</c:v>
                </c:pt>
                <c:pt idx="16">
                  <c:v>489434.74823379499</c:v>
                </c:pt>
                <c:pt idx="17">
                  <c:v>523193.98288655159</c:v>
                </c:pt>
                <c:pt idx="18">
                  <c:v>557570.80396563222</c:v>
                </c:pt>
                <c:pt idx="19">
                  <c:v>592576.50950542337</c:v>
                </c:pt>
                <c:pt idx="20">
                  <c:v>628222.60422487732</c:v>
                </c:pt>
                <c:pt idx="21">
                  <c:v>664520.80330856214</c:v>
                </c:pt>
                <c:pt idx="22">
                  <c:v>701483.0362568975</c:v>
                </c:pt>
                <c:pt idx="23">
                  <c:v>739121.45080680982</c:v>
                </c:pt>
                <c:pt idx="24">
                  <c:v>777448.41692412249</c:v>
                </c:pt>
                <c:pt idx="25">
                  <c:v>816476.53086897673</c:v>
                </c:pt>
                <c:pt idx="26">
                  <c:v>856218.61933562602</c:v>
                </c:pt>
                <c:pt idx="27">
                  <c:v>896687.74366796436</c:v>
                </c:pt>
                <c:pt idx="28">
                  <c:v>937897.2041521729</c:v>
                </c:pt>
                <c:pt idx="29">
                  <c:v>979860.54438789084</c:v>
                </c:pt>
                <c:pt idx="30">
                  <c:v>1022591.5557393605</c:v>
                </c:pt>
                <c:pt idx="31">
                  <c:v>1066104.2818679926</c:v>
                </c:pt>
                <c:pt idx="32">
                  <c:v>1110413.0233478567</c:v>
                </c:pt>
                <c:pt idx="33">
                  <c:v>1155532.3423655976</c:v>
                </c:pt>
                <c:pt idx="34">
                  <c:v>1201477.0675063448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6F4-465F-B724-FA587BE7FFE2}"/>
            </c:ext>
          </c:extLst>
        </c:ser>
        <c:ser>
          <c:idx val="3"/>
          <c:order val="3"/>
          <c:tx>
            <c:strRef>
              <c:f>Dados!$A$34</c:f>
              <c:strCache>
                <c:ptCount val="1"/>
                <c:pt idx="0">
                  <c:v>MAG (Integralidade - Contribuição 34,5%)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F4-465F-B724-FA587BE7FFE2}"/>
                </c:ext>
              </c:extLst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Dados!$B$33:$AJ$33</c:f>
              <c:numCache>
                <c:formatCode>General</c:formatCode>
                <c:ptCount val="35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  <c:pt idx="10">
                  <c:v>132</c:v>
                </c:pt>
                <c:pt idx="11">
                  <c:v>144</c:v>
                </c:pt>
                <c:pt idx="12">
                  <c:v>156</c:v>
                </c:pt>
                <c:pt idx="13">
                  <c:v>168</c:v>
                </c:pt>
                <c:pt idx="14">
                  <c:v>180</c:v>
                </c:pt>
                <c:pt idx="15">
                  <c:v>192</c:v>
                </c:pt>
                <c:pt idx="16">
                  <c:v>204</c:v>
                </c:pt>
                <c:pt idx="17">
                  <c:v>216</c:v>
                </c:pt>
                <c:pt idx="18">
                  <c:v>228</c:v>
                </c:pt>
                <c:pt idx="19">
                  <c:v>240</c:v>
                </c:pt>
                <c:pt idx="20">
                  <c:v>252</c:v>
                </c:pt>
                <c:pt idx="21">
                  <c:v>264</c:v>
                </c:pt>
                <c:pt idx="22">
                  <c:v>276</c:v>
                </c:pt>
                <c:pt idx="23">
                  <c:v>288</c:v>
                </c:pt>
                <c:pt idx="24">
                  <c:v>300</c:v>
                </c:pt>
                <c:pt idx="25">
                  <c:v>312</c:v>
                </c:pt>
                <c:pt idx="26">
                  <c:v>324</c:v>
                </c:pt>
                <c:pt idx="27">
                  <c:v>336</c:v>
                </c:pt>
                <c:pt idx="28">
                  <c:v>348</c:v>
                </c:pt>
                <c:pt idx="29">
                  <c:v>360</c:v>
                </c:pt>
                <c:pt idx="30">
                  <c:v>372</c:v>
                </c:pt>
                <c:pt idx="31">
                  <c:v>384</c:v>
                </c:pt>
                <c:pt idx="32">
                  <c:v>396</c:v>
                </c:pt>
                <c:pt idx="33">
                  <c:v>408</c:v>
                </c:pt>
                <c:pt idx="34">
                  <c:v>420</c:v>
                </c:pt>
              </c:numCache>
            </c:numRef>
          </c:cat>
          <c:val>
            <c:numRef>
              <c:f>Dados!$B$34:$AJ$34</c:f>
              <c:numCache>
                <c:formatCode>"R$"#,##0.00_);[Red]\("R$"#,##0.00\)</c:formatCode>
                <c:ptCount val="35"/>
                <c:pt idx="0">
                  <c:v>52190.655931006339</c:v>
                </c:pt>
                <c:pt idx="1">
                  <c:v>105336.07997258946</c:v>
                </c:pt>
                <c:pt idx="2">
                  <c:v>159453.73851080562</c:v>
                </c:pt>
                <c:pt idx="3">
                  <c:v>214561.41745918198</c:v>
                </c:pt>
                <c:pt idx="4">
                  <c:v>270677.2281041104</c:v>
                </c:pt>
                <c:pt idx="5">
                  <c:v>327819.61305716296</c:v>
                </c:pt>
                <c:pt idx="6">
                  <c:v>386007.35231631302</c:v>
                </c:pt>
                <c:pt idx="7">
                  <c:v>445259.56943802646</c:v>
                </c:pt>
                <c:pt idx="8">
                  <c:v>505595.73782227159</c:v>
                </c:pt>
                <c:pt idx="9">
                  <c:v>567035.68711250718</c:v>
                </c:pt>
                <c:pt idx="10">
                  <c:v>629599.60971274087</c:v>
                </c:pt>
                <c:pt idx="11">
                  <c:v>693308.06742382434</c:v>
                </c:pt>
                <c:pt idx="12">
                  <c:v>758181.99820114113</c:v>
                </c:pt>
                <c:pt idx="13">
                  <c:v>824242.72303591948</c:v>
                </c:pt>
                <c:pt idx="14">
                  <c:v>891511.95296243811</c:v>
                </c:pt>
                <c:pt idx="15">
                  <c:v>960011.79619341053</c:v>
                </c:pt>
                <c:pt idx="16">
                  <c:v>1029764.7653859146</c:v>
                </c:pt>
                <c:pt idx="17">
                  <c:v>1100793.7850402317</c:v>
                </c:pt>
                <c:pt idx="18">
                  <c:v>1173122.1990340478</c:v>
                </c:pt>
                <c:pt idx="19">
                  <c:v>1246773.7782944809</c:v>
                </c:pt>
                <c:pt idx="20">
                  <c:v>1321772.7286104651</c:v>
                </c:pt>
                <c:pt idx="21">
                  <c:v>1398143.6985880332</c:v>
                </c:pt>
                <c:pt idx="22">
                  <c:v>1475911.7877511678</c:v>
                </c:pt>
                <c:pt idx="23">
                  <c:v>1555102.55479081</c:v>
                </c:pt>
                <c:pt idx="24">
                  <c:v>1635742.0259648003</c:v>
                </c:pt>
                <c:pt idx="25">
                  <c:v>1717856.7036514762</c:v>
                </c:pt>
                <c:pt idx="26">
                  <c:v>1801473.5750597487</c:v>
                </c:pt>
                <c:pt idx="27">
                  <c:v>1886620.1210985212</c:v>
                </c:pt>
                <c:pt idx="28">
                  <c:v>1973324.3254083672</c:v>
                </c:pt>
                <c:pt idx="29">
                  <c:v>2061614.6835584214</c:v>
                </c:pt>
                <c:pt idx="30">
                  <c:v>2151520.2124115336</c:v>
                </c:pt>
                <c:pt idx="31">
                  <c:v>2243070.4596607308</c:v>
                </c:pt>
                <c:pt idx="32">
                  <c:v>2336295.5135401534</c:v>
                </c:pt>
                <c:pt idx="33">
                  <c:v>2431226.0127136246</c:v>
                </c:pt>
                <c:pt idx="34">
                  <c:v>2527893.1563441409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6F4-465F-B724-FA587BE7FFE2}"/>
            </c:ext>
          </c:extLst>
        </c:ser>
        <c:ser>
          <c:idx val="4"/>
          <c:order val="4"/>
          <c:tx>
            <c:strRef>
              <c:f>Dados!$A$37</c:f>
              <c:strCache>
                <c:ptCount val="1"/>
                <c:pt idx="0">
                  <c:v>PGBL MAG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0"/>
                  <c:y val="-8.4575395718786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F4-465F-B724-FA587BE7FFE2}"/>
                </c:ext>
              </c:extLst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Dados!$B$37:$AJ$37</c:f>
              <c:numCache>
                <c:formatCode>"R$"#,##0.00_);[Red]\("R$"#,##0.00\)</c:formatCode>
                <c:ptCount val="35"/>
                <c:pt idx="0">
                  <c:v>10286.423181881795</c:v>
                </c:pt>
                <c:pt idx="1">
                  <c:v>20763.636755514686</c:v>
                </c:pt>
                <c:pt idx="2">
                  <c:v>31435.179460549702</c:v>
                </c:pt>
                <c:pt idx="3">
                  <c:v>42304.655672429624</c:v>
                </c:pt>
                <c:pt idx="4">
                  <c:v>53375.73661978684</c:v>
                </c:pt>
                <c:pt idx="5">
                  <c:v>64652.161624422835</c:v>
                </c:pt>
                <c:pt idx="6">
                  <c:v>76137.739364284877</c:v>
                </c:pt>
                <c:pt idx="7">
                  <c:v>87836.349159869991</c:v>
                </c:pt>
                <c:pt idx="8">
                  <c:v>99751.942284487479</c:v>
                </c:pt>
                <c:pt idx="9">
                  <c:v>111888.54329882469</c:v>
                </c:pt>
                <c:pt idx="10">
                  <c:v>124250.25141026502</c:v>
                </c:pt>
                <c:pt idx="11">
                  <c:v>136841.2418574201</c:v>
                </c:pt>
                <c:pt idx="12">
                  <c:v>149665.76732034</c:v>
                </c:pt>
                <c:pt idx="13">
                  <c:v>162728.15935688105</c:v>
                </c:pt>
                <c:pt idx="14">
                  <c:v>176032.8298657141</c:v>
                </c:pt>
                <c:pt idx="15">
                  <c:v>189584.27257646935</c:v>
                </c:pt>
                <c:pt idx="16">
                  <c:v>203387.0645675195</c:v>
                </c:pt>
                <c:pt idx="17">
                  <c:v>217445.86781191445</c:v>
                </c:pt>
                <c:pt idx="18">
                  <c:v>231765.43075198994</c:v>
                </c:pt>
                <c:pt idx="19">
                  <c:v>246350.58990318072</c:v>
                </c:pt>
                <c:pt idx="20">
                  <c:v>261206.27148758285</c:v>
                </c:pt>
                <c:pt idx="21">
                  <c:v>276337.49309781345</c:v>
                </c:pt>
                <c:pt idx="22">
                  <c:v>291749.36539173062</c:v>
                </c:pt>
                <c:pt idx="23">
                  <c:v>307447.09381858911</c:v>
                </c:pt>
                <c:pt idx="24">
                  <c:v>323435.98037721042</c:v>
                </c:pt>
                <c:pt idx="25">
                  <c:v>339721.4254067642</c:v>
                </c:pt>
                <c:pt idx="26">
                  <c:v>356308.92941076256</c:v>
                </c:pt>
                <c:pt idx="27">
                  <c:v>373204.0949148896</c:v>
                </c:pt>
                <c:pt idx="28">
                  <c:v>390412.62835928396</c:v>
                </c:pt>
                <c:pt idx="29">
                  <c:v>407940.34202592546</c:v>
                </c:pt>
                <c:pt idx="30">
                  <c:v>425793.15600176307</c:v>
                </c:pt>
                <c:pt idx="31">
                  <c:v>443977.10017826239</c:v>
                </c:pt>
                <c:pt idx="32">
                  <c:v>462498.31628803391</c:v>
                </c:pt>
                <c:pt idx="33">
                  <c:v>481363.05997924047</c:v>
                </c:pt>
                <c:pt idx="34">
                  <c:v>500577.70292847697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6F4-465F-B724-FA587BE7F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9931039"/>
        <c:axId val="693394735"/>
      </c:lineChart>
      <c:catAx>
        <c:axId val="799931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Meses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3394735"/>
        <c:crosses val="autoZero"/>
        <c:auto val="1"/>
        <c:lblAlgn val="ctr"/>
        <c:lblOffset val="100"/>
        <c:noMultiLvlLbl val="0"/>
      </c:catAx>
      <c:valAx>
        <c:axId val="693394735"/>
        <c:scaling>
          <c:orientation val="minMax"/>
        </c:scaling>
        <c:delete val="0"/>
        <c:axPos val="l"/>
        <c:numFmt formatCode="&quot;R$&quot;#,##0_);[Red]\(&quot;R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993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584285007077131E-2"/>
          <c:y val="0.91594953779046784"/>
          <c:w val="0.93147834930994422"/>
          <c:h val="3.5680494799362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2537C-9822-4AE4-951F-16A0FDF28CC0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C8185E-28B4-4E98-A31D-FA2984724F39}">
      <dgm:prSet phldrT="[Texto]" custT="1"/>
      <dgm:spPr/>
      <dgm:t>
        <a:bodyPr/>
        <a:lstStyle/>
        <a:p>
          <a:r>
            <a:rPr lang="pt-BR" sz="3600" dirty="0"/>
            <a:t>RPC</a:t>
          </a:r>
          <a:endParaRPr lang="pt-BR" sz="2000" dirty="0"/>
        </a:p>
      </dgm:t>
    </dgm:pt>
    <dgm:pt modelId="{51CE76C9-54FF-4758-B591-124B234313E6}" type="parTrans" cxnId="{DC503798-9807-4A74-9C5B-200BBABAA62F}">
      <dgm:prSet/>
      <dgm:spPr/>
      <dgm:t>
        <a:bodyPr/>
        <a:lstStyle/>
        <a:p>
          <a:endParaRPr lang="pt-BR" sz="1800"/>
        </a:p>
      </dgm:t>
    </dgm:pt>
    <dgm:pt modelId="{2D6A8D5D-E784-48D9-9B23-5C708740C8C8}" type="sibTrans" cxnId="{DC503798-9807-4A74-9C5B-200BBABAA62F}">
      <dgm:prSet/>
      <dgm:spPr/>
      <dgm:t>
        <a:bodyPr/>
        <a:lstStyle/>
        <a:p>
          <a:endParaRPr lang="pt-BR" sz="1800"/>
        </a:p>
      </dgm:t>
    </dgm:pt>
    <dgm:pt modelId="{95A2A059-C7C6-4D6D-BBE3-3B3601C287EA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PARIDADE CONTRIBUTIVA</a:t>
          </a:r>
        </a:p>
      </dgm:t>
    </dgm:pt>
    <dgm:pt modelId="{E81EEBF1-A7BA-4916-A7DD-90DBB80274A5}" type="parTrans" cxnId="{8F190095-3D09-4D52-9656-BD8F301C2A22}">
      <dgm:prSet/>
      <dgm:spPr/>
      <dgm:t>
        <a:bodyPr/>
        <a:lstStyle/>
        <a:p>
          <a:endParaRPr lang="pt-BR" sz="1800"/>
        </a:p>
      </dgm:t>
    </dgm:pt>
    <dgm:pt modelId="{1D24383F-F3A7-4B10-A3E9-7EF09F738D83}" type="sibTrans" cxnId="{8F190095-3D09-4D52-9656-BD8F301C2A22}">
      <dgm:prSet/>
      <dgm:spPr/>
      <dgm:t>
        <a:bodyPr/>
        <a:lstStyle/>
        <a:p>
          <a:endParaRPr lang="pt-BR" sz="1800"/>
        </a:p>
      </dgm:t>
    </dgm:pt>
    <dgm:pt modelId="{DF811D3F-395A-40E3-B48C-BBD53C4BB221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PREVISIBILIDADE</a:t>
          </a:r>
        </a:p>
      </dgm:t>
    </dgm:pt>
    <dgm:pt modelId="{FE917AAF-2BBC-441A-88AA-E3E46E5D086F}" type="parTrans" cxnId="{E2B6E506-BA01-4D49-AE61-A47CF16F82C6}">
      <dgm:prSet/>
      <dgm:spPr/>
      <dgm:t>
        <a:bodyPr/>
        <a:lstStyle/>
        <a:p>
          <a:endParaRPr lang="pt-BR" sz="1800"/>
        </a:p>
      </dgm:t>
    </dgm:pt>
    <dgm:pt modelId="{0B54CABC-1853-4C5A-BB14-B92B2B87B77C}" type="sibTrans" cxnId="{E2B6E506-BA01-4D49-AE61-A47CF16F82C6}">
      <dgm:prSet/>
      <dgm:spPr/>
      <dgm:t>
        <a:bodyPr/>
        <a:lstStyle/>
        <a:p>
          <a:endParaRPr lang="pt-BR" sz="1800"/>
        </a:p>
      </dgm:t>
    </dgm:pt>
    <dgm:pt modelId="{2A6CD366-373F-4EA1-A34C-B9448F280493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MAIS PROTEÇÃO FAMILIAR</a:t>
          </a:r>
        </a:p>
      </dgm:t>
    </dgm:pt>
    <dgm:pt modelId="{190747BF-4FEA-4B41-8E05-DF736CACEF76}" type="parTrans" cxnId="{C402A5DD-827C-4AEE-B8E8-AB42DB4B5E43}">
      <dgm:prSet/>
      <dgm:spPr/>
      <dgm:t>
        <a:bodyPr/>
        <a:lstStyle/>
        <a:p>
          <a:endParaRPr lang="pt-BR" sz="1800"/>
        </a:p>
      </dgm:t>
    </dgm:pt>
    <dgm:pt modelId="{3565C7EC-39F5-49BE-97BA-434A000D670C}" type="sibTrans" cxnId="{C402A5DD-827C-4AEE-B8E8-AB42DB4B5E43}">
      <dgm:prSet/>
      <dgm:spPr/>
      <dgm:t>
        <a:bodyPr/>
        <a:lstStyle/>
        <a:p>
          <a:endParaRPr lang="pt-BR" sz="1800"/>
        </a:p>
      </dgm:t>
    </dgm:pt>
    <dgm:pt modelId="{6049B8DF-2F9A-4339-AB98-FC1AEA229078}">
      <dgm:prSet phldrT="[Texto]" custT="1"/>
      <dgm:spPr/>
      <dgm:t>
        <a:bodyPr/>
        <a:lstStyle/>
        <a:p>
          <a:r>
            <a:rPr lang="pt-BR" sz="900" dirty="0"/>
            <a:t>TRANSPARÊNCIA</a:t>
          </a:r>
        </a:p>
      </dgm:t>
    </dgm:pt>
    <dgm:pt modelId="{4917CEF5-302B-4F3C-BA7A-350D1C498EFC}" type="parTrans" cxnId="{AC66AB82-8590-4ED1-8272-A08541E0F459}">
      <dgm:prSet/>
      <dgm:spPr/>
      <dgm:t>
        <a:bodyPr/>
        <a:lstStyle/>
        <a:p>
          <a:endParaRPr lang="pt-BR" sz="1800"/>
        </a:p>
      </dgm:t>
    </dgm:pt>
    <dgm:pt modelId="{BEFAD994-1570-49A0-A7C0-E9B75B346F3C}" type="sibTrans" cxnId="{AC66AB82-8590-4ED1-8272-A08541E0F459}">
      <dgm:prSet/>
      <dgm:spPr/>
      <dgm:t>
        <a:bodyPr/>
        <a:lstStyle/>
        <a:p>
          <a:endParaRPr lang="pt-BR" sz="1800"/>
        </a:p>
      </dgm:t>
    </dgm:pt>
    <dgm:pt modelId="{E3B670F7-D6D1-444B-B1CE-D359E3761CF5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CAPITALIZAÇÃO</a:t>
          </a:r>
        </a:p>
      </dgm:t>
    </dgm:pt>
    <dgm:pt modelId="{96F09524-3159-493E-BF98-E228B7F9DED7}" type="parTrans" cxnId="{BF03542E-B121-4EA2-A889-CE5BADE987FA}">
      <dgm:prSet/>
      <dgm:spPr/>
      <dgm:t>
        <a:bodyPr/>
        <a:lstStyle/>
        <a:p>
          <a:endParaRPr lang="pt-BR" sz="1800"/>
        </a:p>
      </dgm:t>
    </dgm:pt>
    <dgm:pt modelId="{7A23E4B3-51F8-4B37-B6C0-57D8C52246BC}" type="sibTrans" cxnId="{BF03542E-B121-4EA2-A889-CE5BADE987FA}">
      <dgm:prSet/>
      <dgm:spPr/>
      <dgm:t>
        <a:bodyPr/>
        <a:lstStyle/>
        <a:p>
          <a:endParaRPr lang="pt-BR" sz="1800"/>
        </a:p>
      </dgm:t>
    </dgm:pt>
    <dgm:pt modelId="{8DF15AEC-AC67-41DE-ABD5-8E1A3A3060BB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POUPANÇA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INDIVIDUAL</a:t>
          </a:r>
        </a:p>
      </dgm:t>
    </dgm:pt>
    <dgm:pt modelId="{C0F58CBF-0B6D-483C-91CE-DFA6C78E7B70}" type="parTrans" cxnId="{1B64D1DA-ED26-4215-8DC6-C25C2ADBA1E9}">
      <dgm:prSet/>
      <dgm:spPr/>
      <dgm:t>
        <a:bodyPr/>
        <a:lstStyle/>
        <a:p>
          <a:endParaRPr lang="pt-BR" sz="1800"/>
        </a:p>
      </dgm:t>
    </dgm:pt>
    <dgm:pt modelId="{E8E77362-BC87-4183-B238-25E2FF6095F9}" type="sibTrans" cxnId="{1B64D1DA-ED26-4215-8DC6-C25C2ADBA1E9}">
      <dgm:prSet/>
      <dgm:spPr/>
      <dgm:t>
        <a:bodyPr/>
        <a:lstStyle/>
        <a:p>
          <a:endParaRPr lang="pt-BR" sz="1800"/>
        </a:p>
      </dgm:t>
    </dgm:pt>
    <dgm:pt modelId="{75ACE136-D0A9-4AC6-A7EC-589A507E969B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OPERAÇÕES COM PARTICIPANTES</a:t>
          </a:r>
        </a:p>
      </dgm:t>
    </dgm:pt>
    <dgm:pt modelId="{ACBBE712-D202-4265-9F72-8B551EC89661}" type="parTrans" cxnId="{10E1B4FB-4363-4424-A7D9-CD32F3D4490A}">
      <dgm:prSet/>
      <dgm:spPr/>
      <dgm:t>
        <a:bodyPr/>
        <a:lstStyle/>
        <a:p>
          <a:endParaRPr lang="pt-BR" sz="1800"/>
        </a:p>
      </dgm:t>
    </dgm:pt>
    <dgm:pt modelId="{A047F85F-7708-46CB-BD69-D043D5CDF9B2}" type="sibTrans" cxnId="{10E1B4FB-4363-4424-A7D9-CD32F3D4490A}">
      <dgm:prSet/>
      <dgm:spPr/>
      <dgm:t>
        <a:bodyPr/>
        <a:lstStyle/>
        <a:p>
          <a:endParaRPr lang="pt-BR" sz="1800"/>
        </a:p>
      </dgm:t>
    </dgm:pt>
    <dgm:pt modelId="{8139F677-C2B9-4550-9D16-9E55ED761582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MENORES TAXAS</a:t>
          </a:r>
        </a:p>
      </dgm:t>
    </dgm:pt>
    <dgm:pt modelId="{5D9D27E5-2DDE-4356-B842-FEEB85E6EDB9}" type="parTrans" cxnId="{DBF0B3A3-C248-4C64-9514-592EDD4FE996}">
      <dgm:prSet/>
      <dgm:spPr/>
      <dgm:t>
        <a:bodyPr/>
        <a:lstStyle/>
        <a:p>
          <a:endParaRPr lang="pt-BR"/>
        </a:p>
      </dgm:t>
    </dgm:pt>
    <dgm:pt modelId="{191A750C-08C3-4602-987D-B58DAD8AA4F1}" type="sibTrans" cxnId="{DBF0B3A3-C248-4C64-9514-592EDD4FE996}">
      <dgm:prSet/>
      <dgm:spPr/>
      <dgm:t>
        <a:bodyPr/>
        <a:lstStyle/>
        <a:p>
          <a:endParaRPr lang="pt-BR"/>
        </a:p>
      </dgm:t>
    </dgm:pt>
    <dgm:pt modelId="{1009BE63-11E6-463E-9093-173D5806A912}">
      <dgm:prSet phldrT="[Texto]" custT="1"/>
      <dgm:spPr/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MENOS IMPOSTOS</a:t>
          </a:r>
        </a:p>
      </dgm:t>
    </dgm:pt>
    <dgm:pt modelId="{7A66A1FB-EED7-47EF-8BA3-19DE27CAA1FB}" type="parTrans" cxnId="{2CE722A4-9A4D-4EA0-8B84-C397C67B79F6}">
      <dgm:prSet/>
      <dgm:spPr/>
      <dgm:t>
        <a:bodyPr/>
        <a:lstStyle/>
        <a:p>
          <a:endParaRPr lang="pt-BR"/>
        </a:p>
      </dgm:t>
    </dgm:pt>
    <dgm:pt modelId="{9EB51F27-9928-4AA6-BFAC-08D6517D2F73}" type="sibTrans" cxnId="{2CE722A4-9A4D-4EA0-8B84-C397C67B79F6}">
      <dgm:prSet/>
      <dgm:spPr/>
      <dgm:t>
        <a:bodyPr/>
        <a:lstStyle/>
        <a:p>
          <a:endParaRPr lang="pt-BR"/>
        </a:p>
      </dgm:t>
    </dgm:pt>
    <dgm:pt modelId="{A68D399A-8A0A-47B8-A6BB-006334779EA6}" type="pres">
      <dgm:prSet presAssocID="{F392537C-9822-4AE4-951F-16A0FDF28C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140D02-37D2-48A1-A648-15EBB1B4CC2C}" type="pres">
      <dgm:prSet presAssocID="{4CC8185E-28B4-4E98-A31D-FA2984724F39}" presName="centerShape" presStyleLbl="node0" presStyleIdx="0" presStyleCnt="1" custScaleX="123399" custScaleY="108676"/>
      <dgm:spPr/>
    </dgm:pt>
    <dgm:pt modelId="{687101C1-7931-440D-A78E-FD660FD72D47}" type="pres">
      <dgm:prSet presAssocID="{95A2A059-C7C6-4D6D-BBE3-3B3601C287EA}" presName="node" presStyleLbl="node1" presStyleIdx="0" presStyleCnt="9" custScaleX="150505" custScaleY="150505">
        <dgm:presLayoutVars>
          <dgm:bulletEnabled val="1"/>
        </dgm:presLayoutVars>
      </dgm:prSet>
      <dgm:spPr/>
    </dgm:pt>
    <dgm:pt modelId="{61B190BC-A36B-43A8-90CB-ECA28FB76ADB}" type="pres">
      <dgm:prSet presAssocID="{95A2A059-C7C6-4D6D-BBE3-3B3601C287EA}" presName="dummy" presStyleCnt="0"/>
      <dgm:spPr/>
    </dgm:pt>
    <dgm:pt modelId="{BAAB6AFC-9488-4DC5-B4E8-AA8E6D2D38BB}" type="pres">
      <dgm:prSet presAssocID="{1D24383F-F3A7-4B10-A3E9-7EF09F738D83}" presName="sibTrans" presStyleLbl="sibTrans2D1" presStyleIdx="0" presStyleCnt="9"/>
      <dgm:spPr/>
    </dgm:pt>
    <dgm:pt modelId="{9863960D-EAC9-4AF7-8C72-4FC3F4DE9C46}" type="pres">
      <dgm:prSet presAssocID="{8139F677-C2B9-4550-9D16-9E55ED761582}" presName="node" presStyleLbl="node1" presStyleIdx="1" presStyleCnt="9" custScaleX="150505" custScaleY="150505">
        <dgm:presLayoutVars>
          <dgm:bulletEnabled val="1"/>
        </dgm:presLayoutVars>
      </dgm:prSet>
      <dgm:spPr/>
    </dgm:pt>
    <dgm:pt modelId="{2B478ECC-FB9F-417C-BD00-3C1D74F6A2E8}" type="pres">
      <dgm:prSet presAssocID="{8139F677-C2B9-4550-9D16-9E55ED761582}" presName="dummy" presStyleCnt="0"/>
      <dgm:spPr/>
    </dgm:pt>
    <dgm:pt modelId="{2EC8D555-4840-4C1C-8FBB-4BFCBD164888}" type="pres">
      <dgm:prSet presAssocID="{191A750C-08C3-4602-987D-B58DAD8AA4F1}" presName="sibTrans" presStyleLbl="sibTrans2D1" presStyleIdx="1" presStyleCnt="9"/>
      <dgm:spPr/>
    </dgm:pt>
    <dgm:pt modelId="{7100D9C5-88F2-45C1-B8A1-1E7FFC294580}" type="pres">
      <dgm:prSet presAssocID="{1009BE63-11E6-463E-9093-173D5806A912}" presName="node" presStyleLbl="node1" presStyleIdx="2" presStyleCnt="9" custScaleX="150505" custScaleY="150505">
        <dgm:presLayoutVars>
          <dgm:bulletEnabled val="1"/>
        </dgm:presLayoutVars>
      </dgm:prSet>
      <dgm:spPr/>
    </dgm:pt>
    <dgm:pt modelId="{126B0FDD-7EF7-4C5E-A6BB-109B0B68AF17}" type="pres">
      <dgm:prSet presAssocID="{1009BE63-11E6-463E-9093-173D5806A912}" presName="dummy" presStyleCnt="0"/>
      <dgm:spPr/>
    </dgm:pt>
    <dgm:pt modelId="{16963EE4-401D-44E2-95FC-A3C343691D07}" type="pres">
      <dgm:prSet presAssocID="{9EB51F27-9928-4AA6-BFAC-08D6517D2F73}" presName="sibTrans" presStyleLbl="sibTrans2D1" presStyleIdx="2" presStyleCnt="9"/>
      <dgm:spPr/>
    </dgm:pt>
    <dgm:pt modelId="{48CC065C-19A0-48D2-BCA4-FFD5FFFD769F}" type="pres">
      <dgm:prSet presAssocID="{DF811D3F-395A-40E3-B48C-BBD53C4BB221}" presName="node" presStyleLbl="node1" presStyleIdx="3" presStyleCnt="9" custScaleX="150505" custScaleY="150505">
        <dgm:presLayoutVars>
          <dgm:bulletEnabled val="1"/>
        </dgm:presLayoutVars>
      </dgm:prSet>
      <dgm:spPr/>
    </dgm:pt>
    <dgm:pt modelId="{BE9B1BEE-B043-447D-95DA-48B0813BDFF9}" type="pres">
      <dgm:prSet presAssocID="{DF811D3F-395A-40E3-B48C-BBD53C4BB221}" presName="dummy" presStyleCnt="0"/>
      <dgm:spPr/>
    </dgm:pt>
    <dgm:pt modelId="{B3563656-7702-4241-B72C-EE3F0A97A4E8}" type="pres">
      <dgm:prSet presAssocID="{0B54CABC-1853-4C5A-BB14-B92B2B87B77C}" presName="sibTrans" presStyleLbl="sibTrans2D1" presStyleIdx="3" presStyleCnt="9"/>
      <dgm:spPr/>
    </dgm:pt>
    <dgm:pt modelId="{6567A437-596C-4AF5-A667-6DCE49E88393}" type="pres">
      <dgm:prSet presAssocID="{2A6CD366-373F-4EA1-A34C-B9448F280493}" presName="node" presStyleLbl="node1" presStyleIdx="4" presStyleCnt="9" custScaleX="150505" custScaleY="150505">
        <dgm:presLayoutVars>
          <dgm:bulletEnabled val="1"/>
        </dgm:presLayoutVars>
      </dgm:prSet>
      <dgm:spPr/>
    </dgm:pt>
    <dgm:pt modelId="{9E80BF2A-6CE4-4AF0-85D0-CDAF3C231FE9}" type="pres">
      <dgm:prSet presAssocID="{2A6CD366-373F-4EA1-A34C-B9448F280493}" presName="dummy" presStyleCnt="0"/>
      <dgm:spPr/>
    </dgm:pt>
    <dgm:pt modelId="{D0282009-4402-4B51-8B20-7975935D02F3}" type="pres">
      <dgm:prSet presAssocID="{3565C7EC-39F5-49BE-97BA-434A000D670C}" presName="sibTrans" presStyleLbl="sibTrans2D1" presStyleIdx="4" presStyleCnt="9"/>
      <dgm:spPr/>
    </dgm:pt>
    <dgm:pt modelId="{2121EFD9-A2E1-4AE8-A40B-FBD7C4362B19}" type="pres">
      <dgm:prSet presAssocID="{6049B8DF-2F9A-4339-AB98-FC1AEA229078}" presName="node" presStyleLbl="node1" presStyleIdx="5" presStyleCnt="9" custScaleX="150505" custScaleY="150505">
        <dgm:presLayoutVars>
          <dgm:bulletEnabled val="1"/>
        </dgm:presLayoutVars>
      </dgm:prSet>
      <dgm:spPr/>
    </dgm:pt>
    <dgm:pt modelId="{A923610F-BDA6-4851-98A2-469734740F9E}" type="pres">
      <dgm:prSet presAssocID="{6049B8DF-2F9A-4339-AB98-FC1AEA229078}" presName="dummy" presStyleCnt="0"/>
      <dgm:spPr/>
    </dgm:pt>
    <dgm:pt modelId="{D13693FE-B287-44B9-92B1-2A9EF8142A1E}" type="pres">
      <dgm:prSet presAssocID="{BEFAD994-1570-49A0-A7C0-E9B75B346F3C}" presName="sibTrans" presStyleLbl="sibTrans2D1" presStyleIdx="5" presStyleCnt="9"/>
      <dgm:spPr/>
    </dgm:pt>
    <dgm:pt modelId="{11F2FC9C-DD98-4081-A759-3F88452A5546}" type="pres">
      <dgm:prSet presAssocID="{E3B670F7-D6D1-444B-B1CE-D359E3761CF5}" presName="node" presStyleLbl="node1" presStyleIdx="6" presStyleCnt="9" custScaleX="150505" custScaleY="150505">
        <dgm:presLayoutVars>
          <dgm:bulletEnabled val="1"/>
        </dgm:presLayoutVars>
      </dgm:prSet>
      <dgm:spPr/>
    </dgm:pt>
    <dgm:pt modelId="{2A2262AD-6612-4DE0-9703-A7355AE3F955}" type="pres">
      <dgm:prSet presAssocID="{E3B670F7-D6D1-444B-B1CE-D359E3761CF5}" presName="dummy" presStyleCnt="0"/>
      <dgm:spPr/>
    </dgm:pt>
    <dgm:pt modelId="{44666B2A-0743-4A47-B79B-BDB39F0D8BF4}" type="pres">
      <dgm:prSet presAssocID="{7A23E4B3-51F8-4B37-B6C0-57D8C52246BC}" presName="sibTrans" presStyleLbl="sibTrans2D1" presStyleIdx="6" presStyleCnt="9"/>
      <dgm:spPr/>
    </dgm:pt>
    <dgm:pt modelId="{20499090-CD17-4522-80FC-ACA1B2FF909F}" type="pres">
      <dgm:prSet presAssocID="{8DF15AEC-AC67-41DE-ABD5-8E1A3A3060BB}" presName="node" presStyleLbl="node1" presStyleIdx="7" presStyleCnt="9" custScaleX="150505" custScaleY="150505">
        <dgm:presLayoutVars>
          <dgm:bulletEnabled val="1"/>
        </dgm:presLayoutVars>
      </dgm:prSet>
      <dgm:spPr/>
    </dgm:pt>
    <dgm:pt modelId="{12C587A7-9590-452F-8EC7-F62387B6C709}" type="pres">
      <dgm:prSet presAssocID="{8DF15AEC-AC67-41DE-ABD5-8E1A3A3060BB}" presName="dummy" presStyleCnt="0"/>
      <dgm:spPr/>
    </dgm:pt>
    <dgm:pt modelId="{0BEF1FD1-CAAB-45C7-B6E0-446B8AF304D8}" type="pres">
      <dgm:prSet presAssocID="{E8E77362-BC87-4183-B238-25E2FF6095F9}" presName="sibTrans" presStyleLbl="sibTrans2D1" presStyleIdx="7" presStyleCnt="9"/>
      <dgm:spPr/>
    </dgm:pt>
    <dgm:pt modelId="{F2E33BD8-F5AC-4175-9334-A11239A9991A}" type="pres">
      <dgm:prSet presAssocID="{75ACE136-D0A9-4AC6-A7EC-589A507E969B}" presName="node" presStyleLbl="node1" presStyleIdx="8" presStyleCnt="9" custScaleX="150505" custScaleY="150505">
        <dgm:presLayoutVars>
          <dgm:bulletEnabled val="1"/>
        </dgm:presLayoutVars>
      </dgm:prSet>
      <dgm:spPr/>
    </dgm:pt>
    <dgm:pt modelId="{85EA2824-5375-464E-B9CF-4CA12911A888}" type="pres">
      <dgm:prSet presAssocID="{75ACE136-D0A9-4AC6-A7EC-589A507E969B}" presName="dummy" presStyleCnt="0"/>
      <dgm:spPr/>
    </dgm:pt>
    <dgm:pt modelId="{1101ABA7-C478-45EE-A556-98C1C06EA16C}" type="pres">
      <dgm:prSet presAssocID="{A047F85F-7708-46CB-BD69-D043D5CDF9B2}" presName="sibTrans" presStyleLbl="sibTrans2D1" presStyleIdx="8" presStyleCnt="9"/>
      <dgm:spPr/>
    </dgm:pt>
  </dgm:ptLst>
  <dgm:cxnLst>
    <dgm:cxn modelId="{E2B6E506-BA01-4D49-AE61-A47CF16F82C6}" srcId="{4CC8185E-28B4-4E98-A31D-FA2984724F39}" destId="{DF811D3F-395A-40E3-B48C-BBD53C4BB221}" srcOrd="3" destOrd="0" parTransId="{FE917AAF-2BBC-441A-88AA-E3E46E5D086F}" sibTransId="{0B54CABC-1853-4C5A-BB14-B92B2B87B77C}"/>
    <dgm:cxn modelId="{402CDB11-B956-431C-AFDF-EA89E2EBF6F3}" type="presOf" srcId="{F392537C-9822-4AE4-951F-16A0FDF28CC0}" destId="{A68D399A-8A0A-47B8-A6BB-006334779EA6}" srcOrd="0" destOrd="0" presId="urn:microsoft.com/office/officeart/2005/8/layout/radial6"/>
    <dgm:cxn modelId="{1EDED217-361A-4A91-9675-467FE09BB0CB}" type="presOf" srcId="{DF811D3F-395A-40E3-B48C-BBD53C4BB221}" destId="{48CC065C-19A0-48D2-BCA4-FFD5FFFD769F}" srcOrd="0" destOrd="0" presId="urn:microsoft.com/office/officeart/2005/8/layout/radial6"/>
    <dgm:cxn modelId="{EF679E21-C8B5-4DAC-B2E9-D59F3CC27999}" type="presOf" srcId="{0B54CABC-1853-4C5A-BB14-B92B2B87B77C}" destId="{B3563656-7702-4241-B72C-EE3F0A97A4E8}" srcOrd="0" destOrd="0" presId="urn:microsoft.com/office/officeart/2005/8/layout/radial6"/>
    <dgm:cxn modelId="{169F8C22-ACA0-4023-B2D7-EB04A55AE8F6}" type="presOf" srcId="{BEFAD994-1570-49A0-A7C0-E9B75B346F3C}" destId="{D13693FE-B287-44B9-92B1-2A9EF8142A1E}" srcOrd="0" destOrd="0" presId="urn:microsoft.com/office/officeart/2005/8/layout/radial6"/>
    <dgm:cxn modelId="{79D3E922-31F4-4054-8EB3-9084898F959E}" type="presOf" srcId="{75ACE136-D0A9-4AC6-A7EC-589A507E969B}" destId="{F2E33BD8-F5AC-4175-9334-A11239A9991A}" srcOrd="0" destOrd="0" presId="urn:microsoft.com/office/officeart/2005/8/layout/radial6"/>
    <dgm:cxn modelId="{54D7742B-1830-4C17-B707-F503B47A6C05}" type="presOf" srcId="{1009BE63-11E6-463E-9093-173D5806A912}" destId="{7100D9C5-88F2-45C1-B8A1-1E7FFC294580}" srcOrd="0" destOrd="0" presId="urn:microsoft.com/office/officeart/2005/8/layout/radial6"/>
    <dgm:cxn modelId="{DF71C22B-97B2-45A1-9A78-50AC39A34200}" type="presOf" srcId="{3565C7EC-39F5-49BE-97BA-434A000D670C}" destId="{D0282009-4402-4B51-8B20-7975935D02F3}" srcOrd="0" destOrd="0" presId="urn:microsoft.com/office/officeart/2005/8/layout/radial6"/>
    <dgm:cxn modelId="{BF03542E-B121-4EA2-A889-CE5BADE987FA}" srcId="{4CC8185E-28B4-4E98-A31D-FA2984724F39}" destId="{E3B670F7-D6D1-444B-B1CE-D359E3761CF5}" srcOrd="6" destOrd="0" parTransId="{96F09524-3159-493E-BF98-E228B7F9DED7}" sibTransId="{7A23E4B3-51F8-4B37-B6C0-57D8C52246BC}"/>
    <dgm:cxn modelId="{5AF4373B-42E5-4C9B-86E5-5CD01805BEDE}" type="presOf" srcId="{95A2A059-C7C6-4D6D-BBE3-3B3601C287EA}" destId="{687101C1-7931-440D-A78E-FD660FD72D47}" srcOrd="0" destOrd="0" presId="urn:microsoft.com/office/officeart/2005/8/layout/radial6"/>
    <dgm:cxn modelId="{3BA39863-4233-42D9-BC04-D361A03C5827}" type="presOf" srcId="{1D24383F-F3A7-4B10-A3E9-7EF09F738D83}" destId="{BAAB6AFC-9488-4DC5-B4E8-AA8E6D2D38BB}" srcOrd="0" destOrd="0" presId="urn:microsoft.com/office/officeart/2005/8/layout/radial6"/>
    <dgm:cxn modelId="{4F81764B-1772-4269-B96C-44C1A49EC4EE}" type="presOf" srcId="{7A23E4B3-51F8-4B37-B6C0-57D8C52246BC}" destId="{44666B2A-0743-4A47-B79B-BDB39F0D8BF4}" srcOrd="0" destOrd="0" presId="urn:microsoft.com/office/officeart/2005/8/layout/radial6"/>
    <dgm:cxn modelId="{5FA4CD4C-C494-4FB7-B583-88D44B74EF54}" type="presOf" srcId="{2A6CD366-373F-4EA1-A34C-B9448F280493}" destId="{6567A437-596C-4AF5-A667-6DCE49E88393}" srcOrd="0" destOrd="0" presId="urn:microsoft.com/office/officeart/2005/8/layout/radial6"/>
    <dgm:cxn modelId="{AC66AB82-8590-4ED1-8272-A08541E0F459}" srcId="{4CC8185E-28B4-4E98-A31D-FA2984724F39}" destId="{6049B8DF-2F9A-4339-AB98-FC1AEA229078}" srcOrd="5" destOrd="0" parTransId="{4917CEF5-302B-4F3C-BA7A-350D1C498EFC}" sibTransId="{BEFAD994-1570-49A0-A7C0-E9B75B346F3C}"/>
    <dgm:cxn modelId="{8F190095-3D09-4D52-9656-BD8F301C2A22}" srcId="{4CC8185E-28B4-4E98-A31D-FA2984724F39}" destId="{95A2A059-C7C6-4D6D-BBE3-3B3601C287EA}" srcOrd="0" destOrd="0" parTransId="{E81EEBF1-A7BA-4916-A7DD-90DBB80274A5}" sibTransId="{1D24383F-F3A7-4B10-A3E9-7EF09F738D83}"/>
    <dgm:cxn modelId="{DC503798-9807-4A74-9C5B-200BBABAA62F}" srcId="{F392537C-9822-4AE4-951F-16A0FDF28CC0}" destId="{4CC8185E-28B4-4E98-A31D-FA2984724F39}" srcOrd="0" destOrd="0" parTransId="{51CE76C9-54FF-4758-B591-124B234313E6}" sibTransId="{2D6A8D5D-E784-48D9-9B23-5C708740C8C8}"/>
    <dgm:cxn modelId="{4C336A9D-7077-4499-9358-E061DD3BF69E}" type="presOf" srcId="{6049B8DF-2F9A-4339-AB98-FC1AEA229078}" destId="{2121EFD9-A2E1-4AE8-A40B-FBD7C4362B19}" srcOrd="0" destOrd="0" presId="urn:microsoft.com/office/officeart/2005/8/layout/radial6"/>
    <dgm:cxn modelId="{DBF0B3A3-C248-4C64-9514-592EDD4FE996}" srcId="{4CC8185E-28B4-4E98-A31D-FA2984724F39}" destId="{8139F677-C2B9-4550-9D16-9E55ED761582}" srcOrd="1" destOrd="0" parTransId="{5D9D27E5-2DDE-4356-B842-FEEB85E6EDB9}" sibTransId="{191A750C-08C3-4602-987D-B58DAD8AA4F1}"/>
    <dgm:cxn modelId="{2CE722A4-9A4D-4EA0-8B84-C397C67B79F6}" srcId="{4CC8185E-28B4-4E98-A31D-FA2984724F39}" destId="{1009BE63-11E6-463E-9093-173D5806A912}" srcOrd="2" destOrd="0" parTransId="{7A66A1FB-EED7-47EF-8BA3-19DE27CAA1FB}" sibTransId="{9EB51F27-9928-4AA6-BFAC-08D6517D2F73}"/>
    <dgm:cxn modelId="{5F0017A9-31F2-4220-8C05-4AD1BA013C22}" type="presOf" srcId="{A047F85F-7708-46CB-BD69-D043D5CDF9B2}" destId="{1101ABA7-C478-45EE-A556-98C1C06EA16C}" srcOrd="0" destOrd="0" presId="urn:microsoft.com/office/officeart/2005/8/layout/radial6"/>
    <dgm:cxn modelId="{11E959AE-84B5-4CD8-AD45-B2A1D4FAA258}" type="presOf" srcId="{4CC8185E-28B4-4E98-A31D-FA2984724F39}" destId="{53140D02-37D2-48A1-A648-15EBB1B4CC2C}" srcOrd="0" destOrd="0" presId="urn:microsoft.com/office/officeart/2005/8/layout/radial6"/>
    <dgm:cxn modelId="{E003CBC2-96B1-448C-9D83-D1C10D949DDC}" type="presOf" srcId="{8DF15AEC-AC67-41DE-ABD5-8E1A3A3060BB}" destId="{20499090-CD17-4522-80FC-ACA1B2FF909F}" srcOrd="0" destOrd="0" presId="urn:microsoft.com/office/officeart/2005/8/layout/radial6"/>
    <dgm:cxn modelId="{D90A23C4-C747-47CF-A377-EC27C5D7FD4B}" type="presOf" srcId="{E8E77362-BC87-4183-B238-25E2FF6095F9}" destId="{0BEF1FD1-CAAB-45C7-B6E0-446B8AF304D8}" srcOrd="0" destOrd="0" presId="urn:microsoft.com/office/officeart/2005/8/layout/radial6"/>
    <dgm:cxn modelId="{B455F2C4-5B5C-405E-AF2D-C4C9A0E537D7}" type="presOf" srcId="{8139F677-C2B9-4550-9D16-9E55ED761582}" destId="{9863960D-EAC9-4AF7-8C72-4FC3F4DE9C46}" srcOrd="0" destOrd="0" presId="urn:microsoft.com/office/officeart/2005/8/layout/radial6"/>
    <dgm:cxn modelId="{D9D24ED6-493B-437A-BD19-5C166CCB7D6A}" type="presOf" srcId="{9EB51F27-9928-4AA6-BFAC-08D6517D2F73}" destId="{16963EE4-401D-44E2-95FC-A3C343691D07}" srcOrd="0" destOrd="0" presId="urn:microsoft.com/office/officeart/2005/8/layout/radial6"/>
    <dgm:cxn modelId="{A2CC4DD7-C75C-469D-9042-7D7BB6B9CD89}" type="presOf" srcId="{E3B670F7-D6D1-444B-B1CE-D359E3761CF5}" destId="{11F2FC9C-DD98-4081-A759-3F88452A5546}" srcOrd="0" destOrd="0" presId="urn:microsoft.com/office/officeart/2005/8/layout/radial6"/>
    <dgm:cxn modelId="{1B64D1DA-ED26-4215-8DC6-C25C2ADBA1E9}" srcId="{4CC8185E-28B4-4E98-A31D-FA2984724F39}" destId="{8DF15AEC-AC67-41DE-ABD5-8E1A3A3060BB}" srcOrd="7" destOrd="0" parTransId="{C0F58CBF-0B6D-483C-91CE-DFA6C78E7B70}" sibTransId="{E8E77362-BC87-4183-B238-25E2FF6095F9}"/>
    <dgm:cxn modelId="{C402A5DD-827C-4AEE-B8E8-AB42DB4B5E43}" srcId="{4CC8185E-28B4-4E98-A31D-FA2984724F39}" destId="{2A6CD366-373F-4EA1-A34C-B9448F280493}" srcOrd="4" destOrd="0" parTransId="{190747BF-4FEA-4B41-8E05-DF736CACEF76}" sibTransId="{3565C7EC-39F5-49BE-97BA-434A000D670C}"/>
    <dgm:cxn modelId="{CABDC6E2-8326-44F7-BA8D-C419C98BF45A}" type="presOf" srcId="{191A750C-08C3-4602-987D-B58DAD8AA4F1}" destId="{2EC8D555-4840-4C1C-8FBB-4BFCBD164888}" srcOrd="0" destOrd="0" presId="urn:microsoft.com/office/officeart/2005/8/layout/radial6"/>
    <dgm:cxn modelId="{10E1B4FB-4363-4424-A7D9-CD32F3D4490A}" srcId="{4CC8185E-28B4-4E98-A31D-FA2984724F39}" destId="{75ACE136-D0A9-4AC6-A7EC-589A507E969B}" srcOrd="8" destOrd="0" parTransId="{ACBBE712-D202-4265-9F72-8B551EC89661}" sibTransId="{A047F85F-7708-46CB-BD69-D043D5CDF9B2}"/>
    <dgm:cxn modelId="{28289259-808D-4655-820F-0C89C6387101}" type="presParOf" srcId="{A68D399A-8A0A-47B8-A6BB-006334779EA6}" destId="{53140D02-37D2-48A1-A648-15EBB1B4CC2C}" srcOrd="0" destOrd="0" presId="urn:microsoft.com/office/officeart/2005/8/layout/radial6"/>
    <dgm:cxn modelId="{767E5F81-4148-4CA0-AD53-44FA609FE24B}" type="presParOf" srcId="{A68D399A-8A0A-47B8-A6BB-006334779EA6}" destId="{687101C1-7931-440D-A78E-FD660FD72D47}" srcOrd="1" destOrd="0" presId="urn:microsoft.com/office/officeart/2005/8/layout/radial6"/>
    <dgm:cxn modelId="{9EA9CE65-3091-4635-A904-3826474D54FB}" type="presParOf" srcId="{A68D399A-8A0A-47B8-A6BB-006334779EA6}" destId="{61B190BC-A36B-43A8-90CB-ECA28FB76ADB}" srcOrd="2" destOrd="0" presId="urn:microsoft.com/office/officeart/2005/8/layout/radial6"/>
    <dgm:cxn modelId="{BE87FA17-7BC6-464A-833D-859A13F23B90}" type="presParOf" srcId="{A68D399A-8A0A-47B8-A6BB-006334779EA6}" destId="{BAAB6AFC-9488-4DC5-B4E8-AA8E6D2D38BB}" srcOrd="3" destOrd="0" presId="urn:microsoft.com/office/officeart/2005/8/layout/radial6"/>
    <dgm:cxn modelId="{6B521124-9857-4851-B688-B66306746A9A}" type="presParOf" srcId="{A68D399A-8A0A-47B8-A6BB-006334779EA6}" destId="{9863960D-EAC9-4AF7-8C72-4FC3F4DE9C46}" srcOrd="4" destOrd="0" presId="urn:microsoft.com/office/officeart/2005/8/layout/radial6"/>
    <dgm:cxn modelId="{39F32255-EE93-444E-826C-88DCC75DAD88}" type="presParOf" srcId="{A68D399A-8A0A-47B8-A6BB-006334779EA6}" destId="{2B478ECC-FB9F-417C-BD00-3C1D74F6A2E8}" srcOrd="5" destOrd="0" presId="urn:microsoft.com/office/officeart/2005/8/layout/radial6"/>
    <dgm:cxn modelId="{5290C902-66D5-4DA3-9863-F810F0837841}" type="presParOf" srcId="{A68D399A-8A0A-47B8-A6BB-006334779EA6}" destId="{2EC8D555-4840-4C1C-8FBB-4BFCBD164888}" srcOrd="6" destOrd="0" presId="urn:microsoft.com/office/officeart/2005/8/layout/radial6"/>
    <dgm:cxn modelId="{B39C0E6E-B85B-46A3-825C-53D47322064C}" type="presParOf" srcId="{A68D399A-8A0A-47B8-A6BB-006334779EA6}" destId="{7100D9C5-88F2-45C1-B8A1-1E7FFC294580}" srcOrd="7" destOrd="0" presId="urn:microsoft.com/office/officeart/2005/8/layout/radial6"/>
    <dgm:cxn modelId="{D2AAB924-19BD-4B3A-8826-3AD25F2CB0CD}" type="presParOf" srcId="{A68D399A-8A0A-47B8-A6BB-006334779EA6}" destId="{126B0FDD-7EF7-4C5E-A6BB-109B0B68AF17}" srcOrd="8" destOrd="0" presId="urn:microsoft.com/office/officeart/2005/8/layout/radial6"/>
    <dgm:cxn modelId="{C0DC4795-645B-4E3F-AB84-5847528ADD54}" type="presParOf" srcId="{A68D399A-8A0A-47B8-A6BB-006334779EA6}" destId="{16963EE4-401D-44E2-95FC-A3C343691D07}" srcOrd="9" destOrd="0" presId="urn:microsoft.com/office/officeart/2005/8/layout/radial6"/>
    <dgm:cxn modelId="{DE610B50-46F7-4FC5-A876-861F61040CCC}" type="presParOf" srcId="{A68D399A-8A0A-47B8-A6BB-006334779EA6}" destId="{48CC065C-19A0-48D2-BCA4-FFD5FFFD769F}" srcOrd="10" destOrd="0" presId="urn:microsoft.com/office/officeart/2005/8/layout/radial6"/>
    <dgm:cxn modelId="{2E0F813D-D7A1-4629-8D0A-4CA9BD51833B}" type="presParOf" srcId="{A68D399A-8A0A-47B8-A6BB-006334779EA6}" destId="{BE9B1BEE-B043-447D-95DA-48B0813BDFF9}" srcOrd="11" destOrd="0" presId="urn:microsoft.com/office/officeart/2005/8/layout/radial6"/>
    <dgm:cxn modelId="{03E304BE-D883-4FE5-9642-0BF1E2510F68}" type="presParOf" srcId="{A68D399A-8A0A-47B8-A6BB-006334779EA6}" destId="{B3563656-7702-4241-B72C-EE3F0A97A4E8}" srcOrd="12" destOrd="0" presId="urn:microsoft.com/office/officeart/2005/8/layout/radial6"/>
    <dgm:cxn modelId="{CDF1B471-06D6-49F8-9E0C-95B6CACE2C06}" type="presParOf" srcId="{A68D399A-8A0A-47B8-A6BB-006334779EA6}" destId="{6567A437-596C-4AF5-A667-6DCE49E88393}" srcOrd="13" destOrd="0" presId="urn:microsoft.com/office/officeart/2005/8/layout/radial6"/>
    <dgm:cxn modelId="{BED5AEED-1B13-4FF6-9177-C29F4F1F2E0D}" type="presParOf" srcId="{A68D399A-8A0A-47B8-A6BB-006334779EA6}" destId="{9E80BF2A-6CE4-4AF0-85D0-CDAF3C231FE9}" srcOrd="14" destOrd="0" presId="urn:microsoft.com/office/officeart/2005/8/layout/radial6"/>
    <dgm:cxn modelId="{A976ACFB-1A31-4172-A2FE-9CABD5D7C12D}" type="presParOf" srcId="{A68D399A-8A0A-47B8-A6BB-006334779EA6}" destId="{D0282009-4402-4B51-8B20-7975935D02F3}" srcOrd="15" destOrd="0" presId="urn:microsoft.com/office/officeart/2005/8/layout/radial6"/>
    <dgm:cxn modelId="{DA36C86A-9463-4CA8-9E4C-1DDB0A5BBA0D}" type="presParOf" srcId="{A68D399A-8A0A-47B8-A6BB-006334779EA6}" destId="{2121EFD9-A2E1-4AE8-A40B-FBD7C4362B19}" srcOrd="16" destOrd="0" presId="urn:microsoft.com/office/officeart/2005/8/layout/radial6"/>
    <dgm:cxn modelId="{62DA4C78-654A-42EF-9AC8-7559B7ACD32B}" type="presParOf" srcId="{A68D399A-8A0A-47B8-A6BB-006334779EA6}" destId="{A923610F-BDA6-4851-98A2-469734740F9E}" srcOrd="17" destOrd="0" presId="urn:microsoft.com/office/officeart/2005/8/layout/radial6"/>
    <dgm:cxn modelId="{C8477249-E0C9-41A0-BAA6-D7D164DAB6AE}" type="presParOf" srcId="{A68D399A-8A0A-47B8-A6BB-006334779EA6}" destId="{D13693FE-B287-44B9-92B1-2A9EF8142A1E}" srcOrd="18" destOrd="0" presId="urn:microsoft.com/office/officeart/2005/8/layout/radial6"/>
    <dgm:cxn modelId="{28F7F4F9-6F27-454C-978E-11A05BF141D1}" type="presParOf" srcId="{A68D399A-8A0A-47B8-A6BB-006334779EA6}" destId="{11F2FC9C-DD98-4081-A759-3F88452A5546}" srcOrd="19" destOrd="0" presId="urn:microsoft.com/office/officeart/2005/8/layout/radial6"/>
    <dgm:cxn modelId="{D2A4C8C2-4B8C-4A5C-8954-6A166672D976}" type="presParOf" srcId="{A68D399A-8A0A-47B8-A6BB-006334779EA6}" destId="{2A2262AD-6612-4DE0-9703-A7355AE3F955}" srcOrd="20" destOrd="0" presId="urn:microsoft.com/office/officeart/2005/8/layout/radial6"/>
    <dgm:cxn modelId="{BE845F06-C50E-4DAA-8454-2F3D804843F0}" type="presParOf" srcId="{A68D399A-8A0A-47B8-A6BB-006334779EA6}" destId="{44666B2A-0743-4A47-B79B-BDB39F0D8BF4}" srcOrd="21" destOrd="0" presId="urn:microsoft.com/office/officeart/2005/8/layout/radial6"/>
    <dgm:cxn modelId="{91664B6B-99DD-430D-830F-BE1DE8404D4B}" type="presParOf" srcId="{A68D399A-8A0A-47B8-A6BB-006334779EA6}" destId="{20499090-CD17-4522-80FC-ACA1B2FF909F}" srcOrd="22" destOrd="0" presId="urn:microsoft.com/office/officeart/2005/8/layout/radial6"/>
    <dgm:cxn modelId="{B1830FA1-178C-4235-9F78-DB29A8F1BE8A}" type="presParOf" srcId="{A68D399A-8A0A-47B8-A6BB-006334779EA6}" destId="{12C587A7-9590-452F-8EC7-F62387B6C709}" srcOrd="23" destOrd="0" presId="urn:microsoft.com/office/officeart/2005/8/layout/radial6"/>
    <dgm:cxn modelId="{D2EE25A9-8AAF-4FB7-B5D3-CEE5F4C8CE55}" type="presParOf" srcId="{A68D399A-8A0A-47B8-A6BB-006334779EA6}" destId="{0BEF1FD1-CAAB-45C7-B6E0-446B8AF304D8}" srcOrd="24" destOrd="0" presId="urn:microsoft.com/office/officeart/2005/8/layout/radial6"/>
    <dgm:cxn modelId="{E898DAB5-305A-4668-B01B-F9FE3D9194AF}" type="presParOf" srcId="{A68D399A-8A0A-47B8-A6BB-006334779EA6}" destId="{F2E33BD8-F5AC-4175-9334-A11239A9991A}" srcOrd="25" destOrd="0" presId="urn:microsoft.com/office/officeart/2005/8/layout/radial6"/>
    <dgm:cxn modelId="{D575ABD7-42D1-4F75-B118-EFDCEBC9A161}" type="presParOf" srcId="{A68D399A-8A0A-47B8-A6BB-006334779EA6}" destId="{85EA2824-5375-464E-B9CF-4CA12911A888}" srcOrd="26" destOrd="0" presId="urn:microsoft.com/office/officeart/2005/8/layout/radial6"/>
    <dgm:cxn modelId="{12595D93-B209-4F89-BF91-F462CF6FA49D}" type="presParOf" srcId="{A68D399A-8A0A-47B8-A6BB-006334779EA6}" destId="{1101ABA7-C478-45EE-A556-98C1C06EA16C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1ABA7-C478-45EE-A556-98C1C06EA16C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F1FD1-CAAB-45C7-B6E0-446B8AF304D8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666B2A-0743-4A47-B79B-BDB39F0D8BF4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693FE-B287-44B9-92B1-2A9EF8142A1E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82009-4402-4B51-8B20-7975935D02F3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563656-7702-4241-B72C-EE3F0A97A4E8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63EE4-401D-44E2-95FC-A3C343691D07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8D555-4840-4C1C-8FBB-4BFCBD164888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AB6AFC-9488-4DC5-B4E8-AA8E6D2D38BB}">
      <dsp:nvSpPr>
        <dsp:cNvPr id="0" name=""/>
        <dsp:cNvSpPr/>
      </dsp:nvSpPr>
      <dsp:spPr>
        <a:xfrm>
          <a:off x="2658197" y="445384"/>
          <a:ext cx="4505557" cy="4505557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40D02-37D2-48A1-A648-15EBB1B4CC2C}">
      <dsp:nvSpPr>
        <dsp:cNvPr id="0" name=""/>
        <dsp:cNvSpPr/>
      </dsp:nvSpPr>
      <dsp:spPr>
        <a:xfrm>
          <a:off x="4067652" y="1955458"/>
          <a:ext cx="1686647" cy="14854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RPC</a:t>
          </a:r>
          <a:endParaRPr lang="pt-BR" sz="2000" kern="1200" dirty="0"/>
        </a:p>
      </dsp:txBody>
      <dsp:txXfrm>
        <a:off x="4314656" y="2172991"/>
        <a:ext cx="1192639" cy="1050344"/>
      </dsp:txXfrm>
    </dsp:sp>
    <dsp:sp modelId="{687101C1-7931-440D-A78E-FD660FD72D47}">
      <dsp:nvSpPr>
        <dsp:cNvPr id="0" name=""/>
        <dsp:cNvSpPr/>
      </dsp:nvSpPr>
      <dsp:spPr>
        <a:xfrm>
          <a:off x="4190977" y="-240169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PARIDADE CONTRIBUTIVA</a:t>
          </a:r>
        </a:p>
      </dsp:txBody>
      <dsp:txXfrm>
        <a:off x="4401860" y="-29286"/>
        <a:ext cx="1018231" cy="1018231"/>
      </dsp:txXfrm>
    </dsp:sp>
    <dsp:sp modelId="{9863960D-EAC9-4AF7-8C72-4FC3F4DE9C46}">
      <dsp:nvSpPr>
        <dsp:cNvPr id="0" name=""/>
        <dsp:cNvSpPr/>
      </dsp:nvSpPr>
      <dsp:spPr>
        <a:xfrm>
          <a:off x="5616895" y="278821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MENORES TAXAS</a:t>
          </a:r>
        </a:p>
      </dsp:txBody>
      <dsp:txXfrm>
        <a:off x="5827778" y="489704"/>
        <a:ext cx="1018231" cy="1018231"/>
      </dsp:txXfrm>
    </dsp:sp>
    <dsp:sp modelId="{7100D9C5-88F2-45C1-B8A1-1E7FFC294580}">
      <dsp:nvSpPr>
        <dsp:cNvPr id="0" name=""/>
        <dsp:cNvSpPr/>
      </dsp:nvSpPr>
      <dsp:spPr>
        <a:xfrm>
          <a:off x="6375610" y="1592955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MENOS IMPOSTOS</a:t>
          </a:r>
        </a:p>
      </dsp:txBody>
      <dsp:txXfrm>
        <a:off x="6586493" y="1803838"/>
        <a:ext cx="1018231" cy="1018231"/>
      </dsp:txXfrm>
    </dsp:sp>
    <dsp:sp modelId="{48CC065C-19A0-48D2-BCA4-FFD5FFFD769F}">
      <dsp:nvSpPr>
        <dsp:cNvPr id="0" name=""/>
        <dsp:cNvSpPr/>
      </dsp:nvSpPr>
      <dsp:spPr>
        <a:xfrm>
          <a:off x="6112111" y="3087332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PREVISIBILIDADE</a:t>
          </a:r>
        </a:p>
      </dsp:txBody>
      <dsp:txXfrm>
        <a:off x="6322994" y="3298215"/>
        <a:ext cx="1018231" cy="1018231"/>
      </dsp:txXfrm>
    </dsp:sp>
    <dsp:sp modelId="{6567A437-596C-4AF5-A667-6DCE49E88393}">
      <dsp:nvSpPr>
        <dsp:cNvPr id="0" name=""/>
        <dsp:cNvSpPr/>
      </dsp:nvSpPr>
      <dsp:spPr>
        <a:xfrm>
          <a:off x="4949692" y="4062717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MAIS PROTEÇÃO FAMILIAR</a:t>
          </a:r>
        </a:p>
      </dsp:txBody>
      <dsp:txXfrm>
        <a:off x="5160575" y="4273600"/>
        <a:ext cx="1018231" cy="1018231"/>
      </dsp:txXfrm>
    </dsp:sp>
    <dsp:sp modelId="{2121EFD9-A2E1-4AE8-A40B-FBD7C4362B19}">
      <dsp:nvSpPr>
        <dsp:cNvPr id="0" name=""/>
        <dsp:cNvSpPr/>
      </dsp:nvSpPr>
      <dsp:spPr>
        <a:xfrm>
          <a:off x="3432262" y="4062717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TRANSPARÊNCIA</a:t>
          </a:r>
        </a:p>
      </dsp:txBody>
      <dsp:txXfrm>
        <a:off x="3643145" y="4273600"/>
        <a:ext cx="1018231" cy="1018231"/>
      </dsp:txXfrm>
    </dsp:sp>
    <dsp:sp modelId="{11F2FC9C-DD98-4081-A759-3F88452A5546}">
      <dsp:nvSpPr>
        <dsp:cNvPr id="0" name=""/>
        <dsp:cNvSpPr/>
      </dsp:nvSpPr>
      <dsp:spPr>
        <a:xfrm>
          <a:off x="2269843" y="3087332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CAPITALIZAÇÃO</a:t>
          </a:r>
        </a:p>
      </dsp:txBody>
      <dsp:txXfrm>
        <a:off x="2480726" y="3298215"/>
        <a:ext cx="1018231" cy="1018231"/>
      </dsp:txXfrm>
    </dsp:sp>
    <dsp:sp modelId="{20499090-CD17-4522-80FC-ACA1B2FF909F}">
      <dsp:nvSpPr>
        <dsp:cNvPr id="0" name=""/>
        <dsp:cNvSpPr/>
      </dsp:nvSpPr>
      <dsp:spPr>
        <a:xfrm>
          <a:off x="2006344" y="1592955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POUPANÇA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INDIVIDUAL</a:t>
          </a:r>
        </a:p>
      </dsp:txBody>
      <dsp:txXfrm>
        <a:off x="2217227" y="1803838"/>
        <a:ext cx="1018231" cy="1018231"/>
      </dsp:txXfrm>
    </dsp:sp>
    <dsp:sp modelId="{F2E33BD8-F5AC-4175-9334-A11239A9991A}">
      <dsp:nvSpPr>
        <dsp:cNvPr id="0" name=""/>
        <dsp:cNvSpPr/>
      </dsp:nvSpPr>
      <dsp:spPr>
        <a:xfrm>
          <a:off x="2765059" y="278821"/>
          <a:ext cx="1439997" cy="1439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OPERAÇÕES COM PARTICIPANTES</a:t>
          </a:r>
        </a:p>
      </dsp:txBody>
      <dsp:txXfrm>
        <a:off x="2975942" y="489704"/>
        <a:ext cx="1018231" cy="101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0.15227</cdr:x>
      <cdr:y>0.17386</cdr:y>
    </cdr:from>
    <cdr:to>
      <cdr:x>0.5036</cdr:x>
      <cdr:y>0.35702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13B9C23-DBE2-40EA-A72C-E27346938CFC}"/>
            </a:ext>
          </a:extLst>
        </cdr:cNvPr>
        <cdr:cNvSpPr txBox="1"/>
      </cdr:nvSpPr>
      <cdr:spPr>
        <a:xfrm xmlns:a="http://schemas.openxmlformats.org/drawingml/2006/main">
          <a:off x="1467808" y="1044286"/>
          <a:ext cx="3386648" cy="110014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- 420 meses de contribuição</a:t>
          </a:r>
          <a:endParaRPr lang="pt-BR" sz="1000" b="1" dirty="0">
            <a:latin typeface="Times New Roman" panose="02020603050405020304" pitchFamily="18" charset="0"/>
            <a:ea typeface="Times New Roman" panose="02020603050405020304" pitchFamily="18" charset="0"/>
          </a:endParaRPr>
        </a:p>
        <a:p xmlns:a="http://schemas.openxmlformats.org/drawingml/2006/main">
          <a:pPr marL="285750" indent="-285750" algn="ctr">
            <a:buFontTx/>
            <a:buChar char="-"/>
          </a:pPr>
          <a:r>
            <a:rPr lang="pt-BR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Salário de Contribuição de R$10 mil</a:t>
          </a:r>
          <a:endParaRPr lang="pt-BR" sz="1000" b="1" dirty="0">
            <a:latin typeface="Times New Roman" panose="02020603050405020304" pitchFamily="18" charset="0"/>
            <a:ea typeface="Times New Roman" panose="02020603050405020304" pitchFamily="18" charset="0"/>
          </a:endParaRPr>
        </a:p>
        <a:p xmlns:a="http://schemas.openxmlformats.org/drawingml/2006/main">
          <a:pPr algn="ctr"/>
          <a:r>
            <a:rPr lang="pt-BR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- PGBL (média do mercado): 1,3% de administração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000" b="1" kern="12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- PGBL (MAG): 0,25% de administração</a:t>
          </a:r>
          <a:endParaRPr lang="pt-BR" sz="1000" b="1" dirty="0">
            <a:latin typeface="Times New Roman" panose="02020603050405020304" pitchFamily="18" charset="0"/>
            <a:ea typeface="Times New Roman" panose="02020603050405020304" pitchFamily="18" charset="0"/>
          </a:endParaRPr>
        </a:p>
        <a:p xmlns:a="http://schemas.openxmlformats.org/drawingml/2006/main">
          <a:pPr algn="ctr"/>
          <a:r>
            <a:rPr lang="pt-BR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- Rentabilidade real de 4% ao ano</a:t>
          </a:r>
          <a:endParaRPr lang="pt-BR" sz="1000" b="1" dirty="0"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DF4CDF-ACDB-4BD2-A137-5A9328C0E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150003-0BFE-42A1-9728-06629442D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B776-712B-42CA-8327-E3DFD1F1E332}" type="datetimeFigureOut">
              <a:rPr lang="pt-BR" smtClean="0"/>
              <a:t>06/10/2021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712E10-533C-4849-AEA6-5A6181B71F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4B053E-680E-42D7-9895-FCCA8A4E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03532-82D5-4909-8E36-09E55CFE454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32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4421-D8B0-45D8-A209-2D3319CDA16A}" type="datetimeFigureOut">
              <a:rPr lang="pt-BR" smtClean="0"/>
              <a:t>06/10/2021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B466-1EAC-4048-907F-8287216066C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4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00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56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999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196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94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CB466-1EAC-4048-907F-8287216066CF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24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GRUPO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uz&#10;&#10;Descrição gerada automaticamente">
            <a:extLst>
              <a:ext uri="{FF2B5EF4-FFF2-40B4-BE49-F238E27FC236}">
                <a16:creationId xmlns:a16="http://schemas.microsoft.com/office/drawing/2014/main" id="{4AC8A90A-2115-49B4-9C93-652F898F8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CD010A1-A299-49EC-BC29-EEF3C1CD04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7075" y="6089030"/>
            <a:ext cx="38481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2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5C65B57-8110-46EC-9DC0-E3D7A70C8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34472"/>
          <a:stretch/>
        </p:blipFill>
        <p:spPr>
          <a:xfrm>
            <a:off x="43082" y="6354837"/>
            <a:ext cx="1299112" cy="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ZUL TOTAL">
    <p:bg>
      <p:bgPr>
        <a:gradFill flip="none" rotWithShape="1">
          <a:gsLst>
            <a:gs pos="0">
              <a:srgbClr val="00A7E7"/>
            </a:gs>
            <a:gs pos="100000">
              <a:srgbClr val="005F97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58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F92D-25B4-40C5-A9A1-97C3779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BF4ACC-64A8-44BC-8ECE-4BCD9900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C77C60-91A3-43C1-82AF-5824DF3B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935DAC-EC9E-423F-BD30-68543137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264-093B-4BE8-8A8F-32AE7F528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0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6949C-1496-44EC-B138-08BDA66D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6561D0-61CA-45D5-B52E-D7939DEAF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F848A-D732-4E94-BDE3-AC0C8F0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030-0813-410F-A66B-942417705A4A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DE58F-C6E7-49D2-A6DE-65C34B22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007B3-3284-4EFF-8553-0B1D6333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1EA8-9F28-464B-B1AD-1FFDBE964B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14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74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D BEGE">
    <p:bg>
      <p:bgPr>
        <a:gradFill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94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POSITIVA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082A004-7B44-4CA4-A346-BDE7BBB1E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34472"/>
          <a:stretch/>
        </p:blipFill>
        <p:spPr>
          <a:xfrm>
            <a:off x="1815565" y="6354837"/>
            <a:ext cx="1299112" cy="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MA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uz&#10;&#10;Descrição gerada automaticamente">
            <a:extLst>
              <a:ext uri="{FF2B5EF4-FFF2-40B4-BE49-F238E27FC236}">
                <a16:creationId xmlns:a16="http://schemas.microsoft.com/office/drawing/2014/main" id="{96E01420-9706-4CB6-AF8D-52F1F0080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2A81F6B-4520-4AB2-8F3E-71C6A2811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15" t="31799" r="8715" b="31799"/>
          <a:stretch/>
        </p:blipFill>
        <p:spPr>
          <a:xfrm>
            <a:off x="9055356" y="5410200"/>
            <a:ext cx="2803269" cy="123586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3FAFC87D-6C9E-4912-938C-547E0A3F63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5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09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HA DE ROSTO"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uz&#10;&#10;Descrição gerada automaticamente">
            <a:extLst>
              <a:ext uri="{FF2B5EF4-FFF2-40B4-BE49-F238E27FC236}">
                <a16:creationId xmlns:a16="http://schemas.microsoft.com/office/drawing/2014/main" id="{7B40359A-0778-4378-8223-3A3DAE922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B29221E-2F79-4BEF-AE79-FA8E2F3FAD6D}"/>
              </a:ext>
            </a:extLst>
          </p:cNvPr>
          <p:cNvSpPr/>
          <p:nvPr userDrawn="1"/>
        </p:nvSpPr>
        <p:spPr>
          <a:xfrm>
            <a:off x="0" y="5267325"/>
            <a:ext cx="12192000" cy="733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BE88027-8625-495E-AE0B-9B6EDA478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299" y="1366251"/>
            <a:ext cx="8153402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3EF99C9-620D-445B-8713-D5E6012FB2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724" y="5510799"/>
            <a:ext cx="2876552" cy="2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GRUPO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7545883-7464-432B-92DB-D939CF005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9597" y="3505200"/>
            <a:ext cx="4692806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MA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7F84D241-DBA2-4B3D-89F1-DF6122934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8"/>
          <a:stretch/>
        </p:blipFill>
        <p:spPr>
          <a:xfrm>
            <a:off x="752475" y="5354098"/>
            <a:ext cx="2733675" cy="101802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E7C4B42-3720-4627-917C-2726C80FC8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3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6949C-1496-44EC-B138-08BDA66D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6561D0-61CA-45D5-B52E-D7939DEAF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F848A-D732-4E94-BDE3-AC0C8F0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030-0813-410F-A66B-942417705A4A}" type="datetimeFigureOut">
              <a:rPr lang="pt-BR" smtClean="0"/>
              <a:t>06/10/2021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DE58F-C6E7-49D2-A6DE-65C34B22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007B3-3284-4EFF-8553-0B1D6333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1EA8-9F28-464B-B1AD-1FFDBE964B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2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F92D-25B4-40C5-A9A1-97C377947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BF4ACC-64A8-44BC-8ECE-4BCD9900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C77C60-91A3-43C1-82AF-5824DF3B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935DAC-EC9E-423F-BD30-68543137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264-093B-4BE8-8A8F-32AE7F528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39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BC350A6-800F-4BF5-98DD-D3A85136754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60461" y="205645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4" r:id="rId3"/>
    <p:sldLayoutId id="2147483666" r:id="rId4"/>
    <p:sldLayoutId id="2147483686" r:id="rId5"/>
    <p:sldLayoutId id="2147483667" r:id="rId6"/>
    <p:sldLayoutId id="2147483699" r:id="rId7"/>
    <p:sldLayoutId id="2147483701" r:id="rId8"/>
    <p:sldLayoutId id="214748370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CFB9E4AD-F9CB-404C-B2A2-F50617230A6A}"/>
              </a:ext>
            </a:extLst>
          </p:cNvPr>
          <p:cNvSpPr/>
          <p:nvPr userDrawn="1"/>
        </p:nvSpPr>
        <p:spPr>
          <a:xfrm>
            <a:off x="1831378" y="6343651"/>
            <a:ext cx="10360621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8DDFC1-4C36-4B6B-B1C9-6B41A997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C2C0CC-BD47-42CC-A3D0-8AB583BC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0C94A-29D3-474D-96B0-09EE9E9D3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06/10/2021</a:t>
            </a:fld>
            <a:endParaRPr lang="pt-BR" dirty="0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id="{474B5901-0F87-4253-A5BD-39C1E53C1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5" name="Fluxograma: Entrada Manual 24">
            <a:extLst>
              <a:ext uri="{FF2B5EF4-FFF2-40B4-BE49-F238E27FC236}">
                <a16:creationId xmlns:a16="http://schemas.microsoft.com/office/drawing/2014/main" id="{34341DA4-0E44-4878-99D4-0E442077201F}"/>
              </a:ext>
            </a:extLst>
          </p:cNvPr>
          <p:cNvSpPr/>
          <p:nvPr userDrawn="1"/>
        </p:nvSpPr>
        <p:spPr>
          <a:xfrm rot="5400000" flipV="1">
            <a:off x="1574204" y="6067429"/>
            <a:ext cx="514349" cy="1066802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BA60F66F-8DF2-40FE-9875-9FB08DA2EC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85875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6" r:id="rId2"/>
    <p:sldLayoutId id="2147483650" r:id="rId3"/>
    <p:sldLayoutId id="2147483691" r:id="rId4"/>
    <p:sldLayoutId id="2147483697" r:id="rId5"/>
    <p:sldLayoutId id="2147483704" r:id="rId6"/>
    <p:sldLayoutId id="2147483707" r:id="rId7"/>
    <p:sldLayoutId id="2147483708" r:id="rId8"/>
    <p:sldLayoutId id="214748370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26" Type="http://schemas.openxmlformats.org/officeDocument/2006/relationships/image" Target="../media/image77.svg"/><Relationship Id="rId3" Type="http://schemas.openxmlformats.org/officeDocument/2006/relationships/image" Target="../media/image8.svg"/><Relationship Id="rId21" Type="http://schemas.openxmlformats.org/officeDocument/2006/relationships/image" Target="../media/image73.svg"/><Relationship Id="rId34" Type="http://schemas.openxmlformats.org/officeDocument/2006/relationships/image" Target="../media/image85.svg"/><Relationship Id="rId7" Type="http://schemas.openxmlformats.org/officeDocument/2006/relationships/hyperlink" Target="https://www.linkedin.com/company/mag-seguros/" TargetMode="External"/><Relationship Id="rId12" Type="http://schemas.openxmlformats.org/officeDocument/2006/relationships/hyperlink" Target="https://www.facebook.com/MAGSEGUROS/" TargetMode="External"/><Relationship Id="rId17" Type="http://schemas.openxmlformats.org/officeDocument/2006/relationships/hyperlink" Target="https://www.instagram.com/mongeralaegon/" TargetMode="Externa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image" Target="../media/image6.png"/><Relationship Id="rId16" Type="http://schemas.openxmlformats.org/officeDocument/2006/relationships/image" Target="../media/image69.svg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svg"/><Relationship Id="rId11" Type="http://schemas.openxmlformats.org/officeDocument/2006/relationships/image" Target="../media/image65.svg"/><Relationship Id="rId24" Type="http://schemas.openxmlformats.org/officeDocument/2006/relationships/image" Target="../media/image75.svg"/><Relationship Id="rId32" Type="http://schemas.openxmlformats.org/officeDocument/2006/relationships/image" Target="../media/image83.sv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23" Type="http://schemas.openxmlformats.org/officeDocument/2006/relationships/image" Target="../media/image74.png"/><Relationship Id="rId28" Type="http://schemas.openxmlformats.org/officeDocument/2006/relationships/image" Target="../media/image79.svg"/><Relationship Id="rId10" Type="http://schemas.openxmlformats.org/officeDocument/2006/relationships/image" Target="../media/image64.png"/><Relationship Id="rId19" Type="http://schemas.openxmlformats.org/officeDocument/2006/relationships/image" Target="../media/image71.svg"/><Relationship Id="rId31" Type="http://schemas.openxmlformats.org/officeDocument/2006/relationships/image" Target="../media/image82.png"/><Relationship Id="rId4" Type="http://schemas.openxmlformats.org/officeDocument/2006/relationships/hyperlink" Target="https://bit.ly/3aBPEzn" TargetMode="External"/><Relationship Id="rId9" Type="http://schemas.openxmlformats.org/officeDocument/2006/relationships/image" Target="../media/image63.svg"/><Relationship Id="rId14" Type="http://schemas.openxmlformats.org/officeDocument/2006/relationships/image" Target="../media/image67.svg"/><Relationship Id="rId22" Type="http://schemas.openxmlformats.org/officeDocument/2006/relationships/hyperlink" Target="https://www.youtube.com/user/MongeralAegon" TargetMode="External"/><Relationship Id="rId27" Type="http://schemas.openxmlformats.org/officeDocument/2006/relationships/image" Target="../media/image78.png"/><Relationship Id="rId30" Type="http://schemas.openxmlformats.org/officeDocument/2006/relationships/image" Target="../media/image8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86A1DA-0629-49B0-98B1-3497E215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43" y="1797772"/>
            <a:ext cx="10403512" cy="1871663"/>
          </a:xfrm>
        </p:spPr>
        <p:txBody>
          <a:bodyPr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pt-BR" sz="4000" b="1" dirty="0"/>
              <a:t>Previdência Complementar </a:t>
            </a:r>
            <a:br>
              <a:rPr lang="pt-BR" sz="4000" b="1" dirty="0"/>
            </a:br>
            <a:r>
              <a:rPr lang="pt-BR" sz="4000" dirty="0"/>
              <a:t>para Municípios de SP</a:t>
            </a:r>
            <a:endParaRPr lang="pt-BR" sz="9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C9DA83-7B3C-4213-B604-87272B5471A2}"/>
              </a:ext>
            </a:extLst>
          </p:cNvPr>
          <p:cNvSpPr txBox="1"/>
          <p:nvPr/>
        </p:nvSpPr>
        <p:spPr>
          <a:xfrm>
            <a:off x="2589823" y="3669435"/>
            <a:ext cx="7012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prstClr val="white"/>
                </a:solidFill>
                <a:latin typeface="Arial"/>
              </a:rPr>
              <a:t>Arnaldo Lima</a:t>
            </a:r>
            <a:b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t-BR" sz="2400" dirty="0">
                <a:solidFill>
                  <a:schemeClr val="bg1"/>
                </a:solidFill>
              </a:rPr>
              <a:t>Diretor de Estratégias Públicas do Grupo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491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9D89F4F-3E2F-48DC-B5B4-143CC2BFCE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92538"/>
            <a:ext cx="12192000" cy="635000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Informações sobre o quantitativo e renda dos servidores</a:t>
            </a: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20E40618-93A1-437E-A274-065D4E020426}"/>
              </a:ext>
            </a:extLst>
          </p:cNvPr>
          <p:cNvSpPr txBox="1">
            <a:spLocks/>
          </p:cNvSpPr>
          <p:nvPr/>
        </p:nvSpPr>
        <p:spPr>
          <a:xfrm>
            <a:off x="10795120" y="6461662"/>
            <a:ext cx="1313620" cy="3270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5A5C02-A07E-4688-91F1-860B6B43CBC7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DCB9D309-FDA6-493A-A76D-CD711081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1067540"/>
            <a:ext cx="10709281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9D89F4F-3E2F-48DC-B5B4-143CC2BFCE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0800"/>
            <a:ext cx="12192000" cy="635000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Elegibilidade para aposentadoria nas próximas três décadas</a:t>
            </a: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20E40618-93A1-437E-A274-065D4E020426}"/>
              </a:ext>
            </a:extLst>
          </p:cNvPr>
          <p:cNvSpPr txBox="1">
            <a:spLocks/>
          </p:cNvSpPr>
          <p:nvPr/>
        </p:nvSpPr>
        <p:spPr>
          <a:xfrm>
            <a:off x="10795120" y="6461662"/>
            <a:ext cx="1313620" cy="3270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5A5C02-A07E-4688-91F1-860B6B43CBC7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9CD2651A-86B9-4D8B-AA40-FA41EEAD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9" y="1214021"/>
            <a:ext cx="10515600" cy="44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9D89F4F-3E2F-48DC-B5B4-143CC2BFCE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0800"/>
            <a:ext cx="12192000" cy="635000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Simulação de quantidade de participantes</a:t>
            </a: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20E40618-93A1-437E-A274-065D4E020426}"/>
              </a:ext>
            </a:extLst>
          </p:cNvPr>
          <p:cNvSpPr txBox="1">
            <a:spLocks/>
          </p:cNvSpPr>
          <p:nvPr/>
        </p:nvSpPr>
        <p:spPr>
          <a:xfrm>
            <a:off x="10795120" y="6461662"/>
            <a:ext cx="1313620" cy="3270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5A5C02-A07E-4688-91F1-860B6B43CBC7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555AA0-00CF-47BE-AEA8-7F5E8DABF86B}"/>
              </a:ext>
            </a:extLst>
          </p:cNvPr>
          <p:cNvSpPr txBox="1"/>
          <p:nvPr/>
        </p:nvSpPr>
        <p:spPr>
          <a:xfrm flipH="1">
            <a:off x="9445342" y="804876"/>
            <a:ext cx="22105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Espera-se que o número de contribuintes da previdência complementar atinja 303 mil em 30 anos – 24% dos quais  ganhando acima do teto. Espera-se que a reposição seja de 75% dos servidores que se aposentarão e a adesão seja de 75% dos novos entrantes.</a:t>
            </a:r>
          </a:p>
          <a:p>
            <a:endParaRPr lang="pt-BR" dirty="0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E9C6B79A-F5F8-4223-9EAA-DFC48A59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8" y="996518"/>
            <a:ext cx="8545497" cy="48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FF6756C-1AF2-47DA-BCE9-A65D65B21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C76264-093B-4BE8-8A8F-32AE7F528A5F}" type="slidenum">
              <a:rPr lang="pt-BR" smtClean="0"/>
              <a:t>13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691BCC0-450F-446A-AE3E-6B3B4B0586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0800"/>
            <a:ext cx="12192000" cy="635000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Simulação do patrimônio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9895EF-9A65-4BB7-9581-F5EA94B2BB86}"/>
              </a:ext>
            </a:extLst>
          </p:cNvPr>
          <p:cNvSpPr txBox="1"/>
          <p:nvPr/>
        </p:nvSpPr>
        <p:spPr>
          <a:xfrm flipH="1">
            <a:off x="9472410" y="1305341"/>
            <a:ext cx="2402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Espera-se que o patrimônio líquido do fundo alcance a casa dos R$ 17 bilhões em 30 anos – 76% dos quais  provenientes dos servidores acima do teto. </a:t>
            </a:r>
            <a:r>
              <a:rPr lang="pt-BR" dirty="0" err="1"/>
              <a:t>Tx</a:t>
            </a:r>
            <a:r>
              <a:rPr lang="pt-BR" dirty="0"/>
              <a:t> de juros de 2% ao ano em termos reais e mortalidade esperada em linha com os dos servidores federais civis.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34C7AF6-0961-4FA8-A4F5-D679157F6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16" y="942040"/>
            <a:ext cx="8620125" cy="46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rma Livre: Forma 70">
            <a:extLst>
              <a:ext uri="{FF2B5EF4-FFF2-40B4-BE49-F238E27FC236}">
                <a16:creationId xmlns:a16="http://schemas.microsoft.com/office/drawing/2014/main" id="{93F5553B-13D1-4046-8106-B093CDE7B77E}"/>
              </a:ext>
            </a:extLst>
          </p:cNvPr>
          <p:cNvSpPr/>
          <p:nvPr/>
        </p:nvSpPr>
        <p:spPr>
          <a:xfrm rot="5400000">
            <a:off x="9968625" y="1299325"/>
            <a:ext cx="1137728" cy="1211277"/>
          </a:xfrm>
          <a:custGeom>
            <a:avLst/>
            <a:gdLst>
              <a:gd name="connsiteX0" fmla="*/ 148859 w 1340918"/>
              <a:gd name="connsiteY0" fmla="*/ 0 h 893135"/>
              <a:gd name="connsiteX1" fmla="*/ 1052738 w 1340918"/>
              <a:gd name="connsiteY1" fmla="*/ 0 h 893135"/>
              <a:gd name="connsiteX2" fmla="*/ 1201597 w 1340918"/>
              <a:gd name="connsiteY2" fmla="*/ 148859 h 893135"/>
              <a:gd name="connsiteX3" fmla="*/ 1201597 w 1340918"/>
              <a:gd name="connsiteY3" fmla="*/ 365761 h 893135"/>
              <a:gd name="connsiteX4" fmla="*/ 1340918 w 1340918"/>
              <a:gd name="connsiteY4" fmla="*/ 446567 h 893135"/>
              <a:gd name="connsiteX5" fmla="*/ 1201597 w 1340918"/>
              <a:gd name="connsiteY5" fmla="*/ 527373 h 893135"/>
              <a:gd name="connsiteX6" fmla="*/ 1201597 w 1340918"/>
              <a:gd name="connsiteY6" fmla="*/ 744276 h 893135"/>
              <a:gd name="connsiteX7" fmla="*/ 1052738 w 1340918"/>
              <a:gd name="connsiteY7" fmla="*/ 893135 h 893135"/>
              <a:gd name="connsiteX8" fmla="*/ 148859 w 1340918"/>
              <a:gd name="connsiteY8" fmla="*/ 893135 h 893135"/>
              <a:gd name="connsiteX9" fmla="*/ 0 w 1340918"/>
              <a:gd name="connsiteY9" fmla="*/ 744276 h 893135"/>
              <a:gd name="connsiteX10" fmla="*/ 0 w 1340918"/>
              <a:gd name="connsiteY10" fmla="*/ 148859 h 893135"/>
              <a:gd name="connsiteX11" fmla="*/ 148859 w 1340918"/>
              <a:gd name="connsiteY11" fmla="*/ 0 h 8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0918" h="893135">
                <a:moveTo>
                  <a:pt x="148859" y="0"/>
                </a:moveTo>
                <a:lnTo>
                  <a:pt x="1052738" y="0"/>
                </a:lnTo>
                <a:cubicBezTo>
                  <a:pt x="1134951" y="0"/>
                  <a:pt x="1201597" y="66646"/>
                  <a:pt x="1201597" y="148859"/>
                </a:cubicBezTo>
                <a:lnTo>
                  <a:pt x="1201597" y="365761"/>
                </a:lnTo>
                <a:lnTo>
                  <a:pt x="1340918" y="446567"/>
                </a:lnTo>
                <a:lnTo>
                  <a:pt x="1201597" y="527373"/>
                </a:lnTo>
                <a:lnTo>
                  <a:pt x="1201597" y="744276"/>
                </a:lnTo>
                <a:cubicBezTo>
                  <a:pt x="1201597" y="826489"/>
                  <a:pt x="1134951" y="893135"/>
                  <a:pt x="1052738" y="893135"/>
                </a:cubicBezTo>
                <a:lnTo>
                  <a:pt x="148859" y="893135"/>
                </a:lnTo>
                <a:cubicBezTo>
                  <a:pt x="66646" y="893135"/>
                  <a:pt x="0" y="826489"/>
                  <a:pt x="0" y="744276"/>
                </a:cubicBezTo>
                <a:lnTo>
                  <a:pt x="0" y="148859"/>
                </a:lnTo>
                <a:cubicBezTo>
                  <a:pt x="0" y="66646"/>
                  <a:pt x="66646" y="0"/>
                  <a:pt x="1488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24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220"/>
            <a:ext cx="12192000" cy="74136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Guia Entes Federativos: Recomendações para a Instituição de RPC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EED30B3-FCF6-4F65-AE97-FD5FEDF1FF2F}"/>
              </a:ext>
            </a:extLst>
          </p:cNvPr>
          <p:cNvSpPr/>
          <p:nvPr/>
        </p:nvSpPr>
        <p:spPr>
          <a:xfrm>
            <a:off x="9177839" y="1266178"/>
            <a:ext cx="869549" cy="1171027"/>
          </a:xfrm>
          <a:prstGeom prst="roundRect">
            <a:avLst/>
          </a:prstGeom>
          <a:solidFill>
            <a:srgbClr val="1749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C0C8EBBC-2429-4725-92D4-093EA29B48BB}"/>
              </a:ext>
            </a:extLst>
          </p:cNvPr>
          <p:cNvSpPr/>
          <p:nvPr/>
        </p:nvSpPr>
        <p:spPr>
          <a:xfrm>
            <a:off x="9669656" y="4901961"/>
            <a:ext cx="1463792" cy="8931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EBC76DA-C766-460D-86FB-1717FB21B3ED}"/>
              </a:ext>
            </a:extLst>
          </p:cNvPr>
          <p:cNvSpPr/>
          <p:nvPr/>
        </p:nvSpPr>
        <p:spPr>
          <a:xfrm>
            <a:off x="9198005" y="4763016"/>
            <a:ext cx="869549" cy="1171027"/>
          </a:xfrm>
          <a:prstGeom prst="roundRect">
            <a:avLst/>
          </a:prstGeom>
          <a:solidFill>
            <a:srgbClr val="2F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E154E15-C4BC-4ACB-B7D7-72E555F1EB7D}"/>
              </a:ext>
            </a:extLst>
          </p:cNvPr>
          <p:cNvSpPr/>
          <p:nvPr/>
        </p:nvSpPr>
        <p:spPr>
          <a:xfrm rot="5400000">
            <a:off x="9963785" y="2922493"/>
            <a:ext cx="1137728" cy="1201598"/>
          </a:xfrm>
          <a:custGeom>
            <a:avLst/>
            <a:gdLst>
              <a:gd name="connsiteX0" fmla="*/ 148859 w 1340918"/>
              <a:gd name="connsiteY0" fmla="*/ 0 h 893135"/>
              <a:gd name="connsiteX1" fmla="*/ 1052738 w 1340918"/>
              <a:gd name="connsiteY1" fmla="*/ 0 h 893135"/>
              <a:gd name="connsiteX2" fmla="*/ 1201597 w 1340918"/>
              <a:gd name="connsiteY2" fmla="*/ 148859 h 893135"/>
              <a:gd name="connsiteX3" fmla="*/ 1201597 w 1340918"/>
              <a:gd name="connsiteY3" fmla="*/ 365761 h 893135"/>
              <a:gd name="connsiteX4" fmla="*/ 1340918 w 1340918"/>
              <a:gd name="connsiteY4" fmla="*/ 446567 h 893135"/>
              <a:gd name="connsiteX5" fmla="*/ 1201597 w 1340918"/>
              <a:gd name="connsiteY5" fmla="*/ 527373 h 893135"/>
              <a:gd name="connsiteX6" fmla="*/ 1201597 w 1340918"/>
              <a:gd name="connsiteY6" fmla="*/ 744276 h 893135"/>
              <a:gd name="connsiteX7" fmla="*/ 1052738 w 1340918"/>
              <a:gd name="connsiteY7" fmla="*/ 893135 h 893135"/>
              <a:gd name="connsiteX8" fmla="*/ 148859 w 1340918"/>
              <a:gd name="connsiteY8" fmla="*/ 893135 h 893135"/>
              <a:gd name="connsiteX9" fmla="*/ 0 w 1340918"/>
              <a:gd name="connsiteY9" fmla="*/ 744276 h 893135"/>
              <a:gd name="connsiteX10" fmla="*/ 0 w 1340918"/>
              <a:gd name="connsiteY10" fmla="*/ 148859 h 893135"/>
              <a:gd name="connsiteX11" fmla="*/ 148859 w 1340918"/>
              <a:gd name="connsiteY11" fmla="*/ 0 h 8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0918" h="893135">
                <a:moveTo>
                  <a:pt x="148859" y="0"/>
                </a:moveTo>
                <a:lnTo>
                  <a:pt x="1052738" y="0"/>
                </a:lnTo>
                <a:cubicBezTo>
                  <a:pt x="1134951" y="0"/>
                  <a:pt x="1201597" y="66646"/>
                  <a:pt x="1201597" y="148859"/>
                </a:cubicBezTo>
                <a:lnTo>
                  <a:pt x="1201597" y="365761"/>
                </a:lnTo>
                <a:lnTo>
                  <a:pt x="1340918" y="446567"/>
                </a:lnTo>
                <a:lnTo>
                  <a:pt x="1201597" y="527373"/>
                </a:lnTo>
                <a:lnTo>
                  <a:pt x="1201597" y="744276"/>
                </a:lnTo>
                <a:cubicBezTo>
                  <a:pt x="1201597" y="826489"/>
                  <a:pt x="1134951" y="893135"/>
                  <a:pt x="1052738" y="893135"/>
                </a:cubicBezTo>
                <a:lnTo>
                  <a:pt x="148859" y="893135"/>
                </a:lnTo>
                <a:cubicBezTo>
                  <a:pt x="66646" y="893135"/>
                  <a:pt x="0" y="826489"/>
                  <a:pt x="0" y="744276"/>
                </a:cubicBezTo>
                <a:lnTo>
                  <a:pt x="0" y="148859"/>
                </a:lnTo>
                <a:cubicBezTo>
                  <a:pt x="0" y="66646"/>
                  <a:pt x="66646" y="0"/>
                  <a:pt x="1488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2400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D1F0257-C61D-4689-B47F-3A3D7F8D1CC3}"/>
              </a:ext>
            </a:extLst>
          </p:cNvPr>
          <p:cNvSpPr/>
          <p:nvPr/>
        </p:nvSpPr>
        <p:spPr>
          <a:xfrm>
            <a:off x="9198692" y="2913717"/>
            <a:ext cx="869549" cy="1171027"/>
          </a:xfrm>
          <a:prstGeom prst="roundRect">
            <a:avLst/>
          </a:prstGeom>
          <a:solidFill>
            <a:srgbClr val="1C9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B6D8434-CD38-4595-B300-0B1C5939F32B}"/>
              </a:ext>
            </a:extLst>
          </p:cNvPr>
          <p:cNvSpPr txBox="1"/>
          <p:nvPr/>
        </p:nvSpPr>
        <p:spPr>
          <a:xfrm>
            <a:off x="9104423" y="1474395"/>
            <a:ext cx="100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</a:rPr>
              <a:t>CRIAÇÃO DE</a:t>
            </a:r>
          </a:p>
          <a:p>
            <a:pPr algn="ctr"/>
            <a:r>
              <a:rPr lang="pt-BR" sz="900" b="1" dirty="0">
                <a:solidFill>
                  <a:schemeClr val="bg1"/>
                </a:solidFill>
              </a:rPr>
              <a:t>ENTIDADE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68714DA-253B-4409-94D2-AE3401429507}"/>
              </a:ext>
            </a:extLst>
          </p:cNvPr>
          <p:cNvSpPr txBox="1"/>
          <p:nvPr/>
        </p:nvSpPr>
        <p:spPr>
          <a:xfrm>
            <a:off x="9205280" y="3013151"/>
            <a:ext cx="779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bg1"/>
                </a:solidFill>
              </a:rPr>
              <a:t>CRIAÇÃO DE</a:t>
            </a:r>
          </a:p>
          <a:p>
            <a:r>
              <a:rPr lang="pt-BR" sz="900" b="1" dirty="0">
                <a:solidFill>
                  <a:schemeClr val="bg1"/>
                </a:solidFill>
              </a:rPr>
              <a:t>PLANO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2D171F3-9BED-4B99-9A08-43A1F0CEC4F9}"/>
              </a:ext>
            </a:extLst>
          </p:cNvPr>
          <p:cNvSpPr txBox="1"/>
          <p:nvPr/>
        </p:nvSpPr>
        <p:spPr>
          <a:xfrm>
            <a:off x="9206868" y="4861336"/>
            <a:ext cx="9241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chemeClr val="bg1"/>
                </a:solidFill>
              </a:rPr>
              <a:t>ADESÃO A</a:t>
            </a:r>
          </a:p>
          <a:p>
            <a:r>
              <a:rPr lang="pt-BR" sz="900" b="1" dirty="0">
                <a:solidFill>
                  <a:schemeClr val="bg1"/>
                </a:solidFill>
              </a:rPr>
              <a:t>PLANO</a:t>
            </a:r>
          </a:p>
          <a:p>
            <a:r>
              <a:rPr lang="pt-BR" sz="900" b="1" dirty="0">
                <a:solidFill>
                  <a:schemeClr val="bg1"/>
                </a:solidFill>
              </a:rPr>
              <a:t>EXISTENTE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D613E2A-AC79-415D-BF9F-57259D23E4C5}"/>
              </a:ext>
            </a:extLst>
          </p:cNvPr>
          <p:cNvSpPr txBox="1"/>
          <p:nvPr/>
        </p:nvSpPr>
        <p:spPr>
          <a:xfrm>
            <a:off x="10060649" y="1655588"/>
            <a:ext cx="1180472" cy="40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174970"/>
                </a:solidFill>
              </a:rPr>
              <a:t>10.000</a:t>
            </a:r>
          </a:p>
          <a:p>
            <a:pPr algn="ctr"/>
            <a:r>
              <a:rPr lang="pt-BR" sz="1000" b="1" dirty="0">
                <a:solidFill>
                  <a:srgbClr val="174970"/>
                </a:solidFill>
              </a:rPr>
              <a:t>participantes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13A584D-9FEB-448F-87BB-26D90E904813}"/>
              </a:ext>
            </a:extLst>
          </p:cNvPr>
          <p:cNvSpPr txBox="1"/>
          <p:nvPr/>
        </p:nvSpPr>
        <p:spPr>
          <a:xfrm>
            <a:off x="10134958" y="3287893"/>
            <a:ext cx="1008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1C98CC"/>
                </a:solidFill>
              </a:rPr>
              <a:t>Estudo de</a:t>
            </a:r>
          </a:p>
          <a:p>
            <a:pPr algn="ctr"/>
            <a:r>
              <a:rPr lang="pt-BR" sz="1000" b="1" dirty="0">
                <a:solidFill>
                  <a:srgbClr val="1C98CC"/>
                </a:solidFill>
              </a:rPr>
              <a:t>viabilidade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E74DAA1-6908-47D6-878E-A8A7DD994F27}"/>
              </a:ext>
            </a:extLst>
          </p:cNvPr>
          <p:cNvSpPr txBox="1"/>
          <p:nvPr/>
        </p:nvSpPr>
        <p:spPr>
          <a:xfrm>
            <a:off x="10134958" y="4994586"/>
            <a:ext cx="99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2F62AE"/>
                </a:solidFill>
              </a:rPr>
              <a:t>Nenhum dos</a:t>
            </a:r>
          </a:p>
          <a:p>
            <a:pPr algn="ctr"/>
            <a:r>
              <a:rPr lang="pt-BR" sz="1000" b="1" dirty="0">
                <a:solidFill>
                  <a:srgbClr val="2F62AE"/>
                </a:solidFill>
              </a:rPr>
              <a:t>Requisitos anteriores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6179AB42-7408-4C0F-B861-4E5E5DF52481}"/>
              </a:ext>
            </a:extLst>
          </p:cNvPr>
          <p:cNvGrpSpPr/>
          <p:nvPr/>
        </p:nvGrpSpPr>
        <p:grpSpPr>
          <a:xfrm>
            <a:off x="9504186" y="2013009"/>
            <a:ext cx="409492" cy="341110"/>
            <a:chOff x="-1760176" y="2822015"/>
            <a:chExt cx="409492" cy="341110"/>
          </a:xfrm>
        </p:grpSpPr>
        <p:sp>
          <p:nvSpPr>
            <p:cNvPr id="86" name="Triângulo isósceles 85">
              <a:extLst>
                <a:ext uri="{FF2B5EF4-FFF2-40B4-BE49-F238E27FC236}">
                  <a16:creationId xmlns:a16="http://schemas.microsoft.com/office/drawing/2014/main" id="{8B76BA50-BFC3-49DF-92A2-C162C7548037}"/>
                </a:ext>
              </a:extLst>
            </p:cNvPr>
            <p:cNvSpPr/>
            <p:nvPr/>
          </p:nvSpPr>
          <p:spPr>
            <a:xfrm>
              <a:off x="-1760176" y="2822015"/>
              <a:ext cx="409492" cy="123245"/>
            </a:xfrm>
            <a:prstGeom prst="triangle">
              <a:avLst/>
            </a:prstGeom>
            <a:solidFill>
              <a:srgbClr val="103D5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baseline="-25000" dirty="0"/>
            </a:p>
          </p:txBody>
        </p:sp>
        <p:sp>
          <p:nvSpPr>
            <p:cNvPr id="87" name="Retângulo: Cantos Arredondados 86">
              <a:extLst>
                <a:ext uri="{FF2B5EF4-FFF2-40B4-BE49-F238E27FC236}">
                  <a16:creationId xmlns:a16="http://schemas.microsoft.com/office/drawing/2014/main" id="{35A025A2-49D7-49F4-848B-6E9BDD68867B}"/>
                </a:ext>
              </a:extLst>
            </p:cNvPr>
            <p:cNvSpPr/>
            <p:nvPr/>
          </p:nvSpPr>
          <p:spPr>
            <a:xfrm>
              <a:off x="-1701579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88" name="Retângulo: Cantos Arredondados 87">
              <a:extLst>
                <a:ext uri="{FF2B5EF4-FFF2-40B4-BE49-F238E27FC236}">
                  <a16:creationId xmlns:a16="http://schemas.microsoft.com/office/drawing/2014/main" id="{790CD6CF-48EE-4B95-91B5-CD2D12734E2A}"/>
                </a:ext>
              </a:extLst>
            </p:cNvPr>
            <p:cNvSpPr/>
            <p:nvPr/>
          </p:nvSpPr>
          <p:spPr>
            <a:xfrm>
              <a:off x="-1624190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89" name="Retângulo: Cantos Arredondados 88">
              <a:extLst>
                <a:ext uri="{FF2B5EF4-FFF2-40B4-BE49-F238E27FC236}">
                  <a16:creationId xmlns:a16="http://schemas.microsoft.com/office/drawing/2014/main" id="{FAFB546B-D788-48C3-8D68-46D1271343CD}"/>
                </a:ext>
              </a:extLst>
            </p:cNvPr>
            <p:cNvSpPr/>
            <p:nvPr/>
          </p:nvSpPr>
          <p:spPr>
            <a:xfrm>
              <a:off x="-1549950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0" name="Retângulo: Cantos Arredondados 89">
              <a:extLst>
                <a:ext uri="{FF2B5EF4-FFF2-40B4-BE49-F238E27FC236}">
                  <a16:creationId xmlns:a16="http://schemas.microsoft.com/office/drawing/2014/main" id="{3CAE0BB0-E344-4623-A5F1-AA3D3350987C}"/>
                </a:ext>
              </a:extLst>
            </p:cNvPr>
            <p:cNvSpPr/>
            <p:nvPr/>
          </p:nvSpPr>
          <p:spPr>
            <a:xfrm>
              <a:off x="-1476224" y="2955127"/>
              <a:ext cx="45719" cy="138947"/>
            </a:xfrm>
            <a:prstGeom prst="roundRect">
              <a:avLst/>
            </a:prstGeom>
            <a:solidFill>
              <a:srgbClr val="17497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1" name="Retângulo: Cantos Arredondados 90">
              <a:extLst>
                <a:ext uri="{FF2B5EF4-FFF2-40B4-BE49-F238E27FC236}">
                  <a16:creationId xmlns:a16="http://schemas.microsoft.com/office/drawing/2014/main" id="{154480CD-38FD-4EEA-B254-647957909F58}"/>
                </a:ext>
              </a:extLst>
            </p:cNvPr>
            <p:cNvSpPr/>
            <p:nvPr/>
          </p:nvSpPr>
          <p:spPr>
            <a:xfrm>
              <a:off x="-1760176" y="3114201"/>
              <a:ext cx="409492" cy="48924"/>
            </a:xfrm>
            <a:prstGeom prst="roundRect">
              <a:avLst/>
            </a:prstGeom>
            <a:solidFill>
              <a:srgbClr val="17497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4836C84D-A4C7-43C0-8D9A-EABB32198149}"/>
                </a:ext>
              </a:extLst>
            </p:cNvPr>
            <p:cNvSpPr/>
            <p:nvPr/>
          </p:nvSpPr>
          <p:spPr>
            <a:xfrm>
              <a:off x="-1581191" y="2867738"/>
              <a:ext cx="48924" cy="48924"/>
            </a:xfrm>
            <a:prstGeom prst="ellipse">
              <a:avLst/>
            </a:prstGeom>
            <a:solidFill>
              <a:srgbClr val="103D5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897151C0-DEC5-4280-9C32-E64966AF6586}"/>
              </a:ext>
            </a:extLst>
          </p:cNvPr>
          <p:cNvGrpSpPr/>
          <p:nvPr/>
        </p:nvGrpSpPr>
        <p:grpSpPr>
          <a:xfrm>
            <a:off x="9575127" y="3772499"/>
            <a:ext cx="411479" cy="229159"/>
            <a:chOff x="40216" y="2909504"/>
            <a:chExt cx="411479" cy="229159"/>
          </a:xfrm>
        </p:grpSpPr>
        <p:sp>
          <p:nvSpPr>
            <p:cNvPr id="94" name="Paralelogramo 93">
              <a:extLst>
                <a:ext uri="{FF2B5EF4-FFF2-40B4-BE49-F238E27FC236}">
                  <a16:creationId xmlns:a16="http://schemas.microsoft.com/office/drawing/2014/main" id="{6DFFF8B0-3610-4DE8-A095-2EC402F1E479}"/>
                </a:ext>
              </a:extLst>
            </p:cNvPr>
            <p:cNvSpPr/>
            <p:nvPr/>
          </p:nvSpPr>
          <p:spPr>
            <a:xfrm>
              <a:off x="42203" y="3015418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95" name="Paralelogramo 94">
              <a:extLst>
                <a:ext uri="{FF2B5EF4-FFF2-40B4-BE49-F238E27FC236}">
                  <a16:creationId xmlns:a16="http://schemas.microsoft.com/office/drawing/2014/main" id="{ECB23E57-1668-4A08-AF45-347361982B3D}"/>
                </a:ext>
              </a:extLst>
            </p:cNvPr>
            <p:cNvSpPr/>
            <p:nvPr/>
          </p:nvSpPr>
          <p:spPr>
            <a:xfrm>
              <a:off x="42203" y="296649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96" name="Paralelogramo 95">
              <a:extLst>
                <a:ext uri="{FF2B5EF4-FFF2-40B4-BE49-F238E27FC236}">
                  <a16:creationId xmlns:a16="http://schemas.microsoft.com/office/drawing/2014/main" id="{2177B197-7278-4252-989E-50147DE02655}"/>
                </a:ext>
              </a:extLst>
            </p:cNvPr>
            <p:cNvSpPr/>
            <p:nvPr/>
          </p:nvSpPr>
          <p:spPr>
            <a:xfrm>
              <a:off x="40216" y="290950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1C98CC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7E470145-129A-4D54-B2CC-5771F653B8EC}"/>
              </a:ext>
            </a:extLst>
          </p:cNvPr>
          <p:cNvGrpSpPr/>
          <p:nvPr/>
        </p:nvGrpSpPr>
        <p:grpSpPr>
          <a:xfrm>
            <a:off x="9546934" y="5621798"/>
            <a:ext cx="411479" cy="229159"/>
            <a:chOff x="40216" y="2909504"/>
            <a:chExt cx="411479" cy="229159"/>
          </a:xfrm>
        </p:grpSpPr>
        <p:sp>
          <p:nvSpPr>
            <p:cNvPr id="98" name="Paralelogramo 97">
              <a:extLst>
                <a:ext uri="{FF2B5EF4-FFF2-40B4-BE49-F238E27FC236}">
                  <a16:creationId xmlns:a16="http://schemas.microsoft.com/office/drawing/2014/main" id="{EC27C45F-D490-47B8-8FEC-47FA7B1DBCE9}"/>
                </a:ext>
              </a:extLst>
            </p:cNvPr>
            <p:cNvSpPr/>
            <p:nvPr/>
          </p:nvSpPr>
          <p:spPr>
            <a:xfrm>
              <a:off x="42203" y="3015418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99" name="Paralelogramo 98">
              <a:extLst>
                <a:ext uri="{FF2B5EF4-FFF2-40B4-BE49-F238E27FC236}">
                  <a16:creationId xmlns:a16="http://schemas.microsoft.com/office/drawing/2014/main" id="{45BDD7FF-BE68-4219-8415-067363EF2776}"/>
                </a:ext>
              </a:extLst>
            </p:cNvPr>
            <p:cNvSpPr/>
            <p:nvPr/>
          </p:nvSpPr>
          <p:spPr>
            <a:xfrm>
              <a:off x="42203" y="296649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100" name="Paralelogramo 99">
              <a:extLst>
                <a:ext uri="{FF2B5EF4-FFF2-40B4-BE49-F238E27FC236}">
                  <a16:creationId xmlns:a16="http://schemas.microsoft.com/office/drawing/2014/main" id="{0B13C6F7-02F8-4027-9FCF-5158D1377BC1}"/>
                </a:ext>
              </a:extLst>
            </p:cNvPr>
            <p:cNvSpPr/>
            <p:nvPr/>
          </p:nvSpPr>
          <p:spPr>
            <a:xfrm>
              <a:off x="40216" y="2909504"/>
              <a:ext cx="409492" cy="123245"/>
            </a:xfrm>
            <a:prstGeom prst="parallelogram">
              <a:avLst>
                <a:gd name="adj" fmla="val 125001"/>
              </a:avLst>
            </a:prstGeom>
            <a:solidFill>
              <a:srgbClr val="2F62AE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C32F1E7-77BF-41E6-9545-0EA670BFB92D}"/>
              </a:ext>
            </a:extLst>
          </p:cNvPr>
          <p:cNvSpPr txBox="1"/>
          <p:nvPr/>
        </p:nvSpPr>
        <p:spPr>
          <a:xfrm rot="10800000" flipV="1">
            <a:off x="914784" y="1649219"/>
            <a:ext cx="402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2"/>
                </a:solidFill>
              </a:rPr>
              <a:t>Relação Custo x Complexidade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F4061E1-FE21-4958-88F8-B020DD02C6E0}"/>
              </a:ext>
            </a:extLst>
          </p:cNvPr>
          <p:cNvGrpSpPr/>
          <p:nvPr/>
        </p:nvGrpSpPr>
        <p:grpSpPr>
          <a:xfrm>
            <a:off x="1275381" y="3021170"/>
            <a:ext cx="5508177" cy="2908665"/>
            <a:chOff x="3884031" y="3893316"/>
            <a:chExt cx="3710764" cy="1959518"/>
          </a:xfrm>
        </p:grpSpPr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27319093-7E58-4B1B-819C-9B9C6B21E4A8}"/>
                </a:ext>
              </a:extLst>
            </p:cNvPr>
            <p:cNvSpPr/>
            <p:nvPr/>
          </p:nvSpPr>
          <p:spPr>
            <a:xfrm>
              <a:off x="3884031" y="3893316"/>
              <a:ext cx="3710764" cy="1959518"/>
            </a:xfrm>
            <a:custGeom>
              <a:avLst/>
              <a:gdLst>
                <a:gd name="connsiteX0" fmla="*/ 3551276 w 3710764"/>
                <a:gd name="connsiteY0" fmla="*/ 0 h 1959518"/>
                <a:gd name="connsiteX1" fmla="*/ 3706795 w 3710764"/>
                <a:gd name="connsiteY1" fmla="*/ 112726 h 1959518"/>
                <a:gd name="connsiteX2" fmla="*/ 3710763 w 3710764"/>
                <a:gd name="connsiteY2" fmla="*/ 112726 h 1959518"/>
                <a:gd name="connsiteX3" fmla="*/ 3710763 w 3710764"/>
                <a:gd name="connsiteY3" fmla="*/ 115602 h 1959518"/>
                <a:gd name="connsiteX4" fmla="*/ 3710764 w 3710764"/>
                <a:gd name="connsiteY4" fmla="*/ 115603 h 1959518"/>
                <a:gd name="connsiteX5" fmla="*/ 3710764 w 3710764"/>
                <a:gd name="connsiteY5" fmla="*/ 231205 h 1959518"/>
                <a:gd name="connsiteX6" fmla="*/ 3710763 w 3710764"/>
                <a:gd name="connsiteY6" fmla="*/ 231205 h 1959518"/>
                <a:gd name="connsiteX7" fmla="*/ 3710763 w 3710764"/>
                <a:gd name="connsiteY7" fmla="*/ 1959518 h 1959518"/>
                <a:gd name="connsiteX8" fmla="*/ 0 w 3710764"/>
                <a:gd name="connsiteY8" fmla="*/ 1959518 h 1959518"/>
                <a:gd name="connsiteX9" fmla="*/ 0 w 3710764"/>
                <a:gd name="connsiteY9" fmla="*/ 112726 h 1959518"/>
                <a:gd name="connsiteX10" fmla="*/ 3395755 w 3710764"/>
                <a:gd name="connsiteY10" fmla="*/ 112726 h 195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0764" h="1959518">
                  <a:moveTo>
                    <a:pt x="3551276" y="0"/>
                  </a:moveTo>
                  <a:lnTo>
                    <a:pt x="3706795" y="112726"/>
                  </a:lnTo>
                  <a:lnTo>
                    <a:pt x="3710763" y="112726"/>
                  </a:lnTo>
                  <a:lnTo>
                    <a:pt x="3710763" y="115602"/>
                  </a:lnTo>
                  <a:lnTo>
                    <a:pt x="3710764" y="115603"/>
                  </a:lnTo>
                  <a:lnTo>
                    <a:pt x="3710764" y="231205"/>
                  </a:lnTo>
                  <a:lnTo>
                    <a:pt x="3710763" y="231205"/>
                  </a:lnTo>
                  <a:lnTo>
                    <a:pt x="3710763" y="1959518"/>
                  </a:lnTo>
                  <a:lnTo>
                    <a:pt x="0" y="1959518"/>
                  </a:lnTo>
                  <a:lnTo>
                    <a:pt x="0" y="112726"/>
                  </a:lnTo>
                  <a:lnTo>
                    <a:pt x="3395755" y="112726"/>
                  </a:lnTo>
                  <a:close/>
                </a:path>
              </a:pathLst>
            </a:custGeom>
            <a:solidFill>
              <a:srgbClr val="704B9E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542D268A-CA53-4382-96E7-F31F498D94F4}"/>
                </a:ext>
              </a:extLst>
            </p:cNvPr>
            <p:cNvSpPr txBox="1"/>
            <p:nvPr/>
          </p:nvSpPr>
          <p:spPr>
            <a:xfrm>
              <a:off x="6299331" y="4011255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</a:rPr>
                <a:t>Criação de entidade</a:t>
              </a:r>
            </a:p>
          </p:txBody>
        </p:sp>
        <p:grpSp>
          <p:nvGrpSpPr>
            <p:cNvPr id="101" name="Agrupar 100">
              <a:extLst>
                <a:ext uri="{FF2B5EF4-FFF2-40B4-BE49-F238E27FC236}">
                  <a16:creationId xmlns:a16="http://schemas.microsoft.com/office/drawing/2014/main" id="{D5B6E2B3-B581-464F-8C73-F36DD8D9FE3B}"/>
                </a:ext>
              </a:extLst>
            </p:cNvPr>
            <p:cNvGrpSpPr/>
            <p:nvPr/>
          </p:nvGrpSpPr>
          <p:grpSpPr>
            <a:xfrm>
              <a:off x="7302474" y="3980080"/>
              <a:ext cx="250023" cy="208270"/>
              <a:chOff x="-1760176" y="2822015"/>
              <a:chExt cx="409492" cy="341110"/>
            </a:xfrm>
            <a:noFill/>
          </p:grpSpPr>
          <p:sp>
            <p:nvSpPr>
              <p:cNvPr id="102" name="Triângulo isósceles 101">
                <a:extLst>
                  <a:ext uri="{FF2B5EF4-FFF2-40B4-BE49-F238E27FC236}">
                    <a16:creationId xmlns:a16="http://schemas.microsoft.com/office/drawing/2014/main" id="{A02A74C4-C675-47DD-81F2-C73D4773DA0E}"/>
                  </a:ext>
                </a:extLst>
              </p:cNvPr>
              <p:cNvSpPr/>
              <p:nvPr/>
            </p:nvSpPr>
            <p:spPr>
              <a:xfrm>
                <a:off x="-1760176" y="2822015"/>
                <a:ext cx="409492" cy="123245"/>
              </a:xfrm>
              <a:prstGeom prst="triangle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03" name="Retângulo: Cantos Arredondados 102">
                <a:extLst>
                  <a:ext uri="{FF2B5EF4-FFF2-40B4-BE49-F238E27FC236}">
                    <a16:creationId xmlns:a16="http://schemas.microsoft.com/office/drawing/2014/main" id="{C5CFCD7E-F030-4118-B89A-0058161AB0BD}"/>
                  </a:ext>
                </a:extLst>
              </p:cNvPr>
              <p:cNvSpPr/>
              <p:nvPr/>
            </p:nvSpPr>
            <p:spPr>
              <a:xfrm>
                <a:off x="-1701579" y="2955127"/>
                <a:ext cx="45719" cy="138947"/>
              </a:xfrm>
              <a:prstGeom prst="roundRect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4" name="Retângulo: Cantos Arredondados 103">
                <a:extLst>
                  <a:ext uri="{FF2B5EF4-FFF2-40B4-BE49-F238E27FC236}">
                    <a16:creationId xmlns:a16="http://schemas.microsoft.com/office/drawing/2014/main" id="{1F5F12C1-1879-454E-B6D9-F21E2218EC5E}"/>
                  </a:ext>
                </a:extLst>
              </p:cNvPr>
              <p:cNvSpPr/>
              <p:nvPr/>
            </p:nvSpPr>
            <p:spPr>
              <a:xfrm>
                <a:off x="-1624190" y="2955127"/>
                <a:ext cx="45719" cy="138947"/>
              </a:xfrm>
              <a:prstGeom prst="roundRect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5" name="Retângulo: Cantos Arredondados 104">
                <a:extLst>
                  <a:ext uri="{FF2B5EF4-FFF2-40B4-BE49-F238E27FC236}">
                    <a16:creationId xmlns:a16="http://schemas.microsoft.com/office/drawing/2014/main" id="{6F081EB2-77ED-4817-8AB9-D12FDA60F3D0}"/>
                  </a:ext>
                </a:extLst>
              </p:cNvPr>
              <p:cNvSpPr/>
              <p:nvPr/>
            </p:nvSpPr>
            <p:spPr>
              <a:xfrm>
                <a:off x="-1549950" y="2955127"/>
                <a:ext cx="45719" cy="138947"/>
              </a:xfrm>
              <a:prstGeom prst="roundRect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6" name="Retângulo: Cantos Arredondados 105">
                <a:extLst>
                  <a:ext uri="{FF2B5EF4-FFF2-40B4-BE49-F238E27FC236}">
                    <a16:creationId xmlns:a16="http://schemas.microsoft.com/office/drawing/2014/main" id="{20B484CE-0109-4DFC-9EFC-73EB443E375C}"/>
                  </a:ext>
                </a:extLst>
              </p:cNvPr>
              <p:cNvSpPr/>
              <p:nvPr/>
            </p:nvSpPr>
            <p:spPr>
              <a:xfrm>
                <a:off x="-1476224" y="2955127"/>
                <a:ext cx="45719" cy="138947"/>
              </a:xfrm>
              <a:prstGeom prst="roundRect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Retângulo: Cantos Arredondados 106">
                <a:extLst>
                  <a:ext uri="{FF2B5EF4-FFF2-40B4-BE49-F238E27FC236}">
                    <a16:creationId xmlns:a16="http://schemas.microsoft.com/office/drawing/2014/main" id="{AD0B58E8-FCC3-4AF0-A488-D61BE6B6D91E}"/>
                  </a:ext>
                </a:extLst>
              </p:cNvPr>
              <p:cNvSpPr/>
              <p:nvPr/>
            </p:nvSpPr>
            <p:spPr>
              <a:xfrm>
                <a:off x="-1760176" y="3114201"/>
                <a:ext cx="409492" cy="48924"/>
              </a:xfrm>
              <a:prstGeom prst="roundRect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F35497A0-127B-4167-A5D5-412BAA6FD2A9}"/>
                  </a:ext>
                </a:extLst>
              </p:cNvPr>
              <p:cNvSpPr/>
              <p:nvPr/>
            </p:nvSpPr>
            <p:spPr>
              <a:xfrm>
                <a:off x="-1581191" y="2867738"/>
                <a:ext cx="48924" cy="48924"/>
              </a:xfrm>
              <a:prstGeom prst="ellipse">
                <a:avLst/>
              </a:pr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6B3A0ED-F5B9-4C54-B01C-169E6816B706}"/>
              </a:ext>
            </a:extLst>
          </p:cNvPr>
          <p:cNvGrpSpPr/>
          <p:nvPr/>
        </p:nvGrpSpPr>
        <p:grpSpPr>
          <a:xfrm>
            <a:off x="1267492" y="3711339"/>
            <a:ext cx="4150683" cy="2218495"/>
            <a:chOff x="3878717" y="4358271"/>
            <a:chExt cx="2796243" cy="1494562"/>
          </a:xfrm>
        </p:grpSpPr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52C271FE-B585-460C-96B4-1CD690F5A6F6}"/>
                </a:ext>
              </a:extLst>
            </p:cNvPr>
            <p:cNvSpPr/>
            <p:nvPr/>
          </p:nvSpPr>
          <p:spPr>
            <a:xfrm>
              <a:off x="3878717" y="4358271"/>
              <a:ext cx="2780415" cy="1494562"/>
            </a:xfrm>
            <a:custGeom>
              <a:avLst/>
              <a:gdLst>
                <a:gd name="connsiteX0" fmla="*/ 2620927 w 2780415"/>
                <a:gd name="connsiteY0" fmla="*/ 0 h 1494562"/>
                <a:gd name="connsiteX1" fmla="*/ 2780415 w 2780415"/>
                <a:gd name="connsiteY1" fmla="*/ 115602 h 1494562"/>
                <a:gd name="connsiteX2" fmla="*/ 2780415 w 2780415"/>
                <a:gd name="connsiteY2" fmla="*/ 231205 h 1494562"/>
                <a:gd name="connsiteX3" fmla="*/ 2780414 w 2780415"/>
                <a:gd name="connsiteY3" fmla="*/ 231205 h 1494562"/>
                <a:gd name="connsiteX4" fmla="*/ 2780414 w 2780415"/>
                <a:gd name="connsiteY4" fmla="*/ 1494562 h 1494562"/>
                <a:gd name="connsiteX5" fmla="*/ 0 w 2780415"/>
                <a:gd name="connsiteY5" fmla="*/ 1494562 h 1494562"/>
                <a:gd name="connsiteX6" fmla="*/ 0 w 2780415"/>
                <a:gd name="connsiteY6" fmla="*/ 115603 h 1494562"/>
                <a:gd name="connsiteX7" fmla="*/ 2461438 w 2780415"/>
                <a:gd name="connsiteY7" fmla="*/ 115603 h 1494562"/>
                <a:gd name="connsiteX8" fmla="*/ 2461438 w 2780415"/>
                <a:gd name="connsiteY8" fmla="*/ 115602 h 14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0415" h="1494562">
                  <a:moveTo>
                    <a:pt x="2620927" y="0"/>
                  </a:moveTo>
                  <a:lnTo>
                    <a:pt x="2780415" y="115602"/>
                  </a:lnTo>
                  <a:lnTo>
                    <a:pt x="2780415" y="231205"/>
                  </a:lnTo>
                  <a:lnTo>
                    <a:pt x="2780414" y="231205"/>
                  </a:lnTo>
                  <a:lnTo>
                    <a:pt x="2780414" y="1494562"/>
                  </a:lnTo>
                  <a:lnTo>
                    <a:pt x="0" y="1494562"/>
                  </a:lnTo>
                  <a:lnTo>
                    <a:pt x="0" y="115603"/>
                  </a:lnTo>
                  <a:lnTo>
                    <a:pt x="2461438" y="115603"/>
                  </a:lnTo>
                  <a:lnTo>
                    <a:pt x="2461438" y="115602"/>
                  </a:lnTo>
                  <a:close/>
                </a:path>
              </a:pathLst>
            </a:custGeom>
            <a:solidFill>
              <a:srgbClr val="103D5F"/>
            </a:solidFill>
            <a:ln>
              <a:solidFill>
                <a:srgbClr val="1749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2B3AFA5B-9BB8-4708-AC56-C5013173A88B}"/>
                </a:ext>
              </a:extLst>
            </p:cNvPr>
            <p:cNvSpPr txBox="1"/>
            <p:nvPr/>
          </p:nvSpPr>
          <p:spPr>
            <a:xfrm>
              <a:off x="5489806" y="4489557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</a:rPr>
                <a:t>Criação de plano</a:t>
              </a:r>
            </a:p>
          </p:txBody>
        </p:sp>
        <p:grpSp>
          <p:nvGrpSpPr>
            <p:cNvPr id="113" name="Agrupar 112">
              <a:extLst>
                <a:ext uri="{FF2B5EF4-FFF2-40B4-BE49-F238E27FC236}">
                  <a16:creationId xmlns:a16="http://schemas.microsoft.com/office/drawing/2014/main" id="{7ADB991A-F858-4DEA-99F3-F3B87291DFD6}"/>
                </a:ext>
              </a:extLst>
            </p:cNvPr>
            <p:cNvGrpSpPr/>
            <p:nvPr/>
          </p:nvGrpSpPr>
          <p:grpSpPr>
            <a:xfrm>
              <a:off x="6350978" y="4533936"/>
              <a:ext cx="219721" cy="122366"/>
              <a:chOff x="40216" y="2909504"/>
              <a:chExt cx="411479" cy="229159"/>
            </a:xfrm>
            <a:solidFill>
              <a:srgbClr val="103D5F"/>
            </a:solidFill>
          </p:grpSpPr>
          <p:sp>
            <p:nvSpPr>
              <p:cNvPr id="114" name="Paralelogramo 113">
                <a:extLst>
                  <a:ext uri="{FF2B5EF4-FFF2-40B4-BE49-F238E27FC236}">
                    <a16:creationId xmlns:a16="http://schemas.microsoft.com/office/drawing/2014/main" id="{8A4F58B9-B7EE-406B-8FE5-A78FA5BCDF5F}"/>
                  </a:ext>
                </a:extLst>
              </p:cNvPr>
              <p:cNvSpPr/>
              <p:nvPr/>
            </p:nvSpPr>
            <p:spPr>
              <a:xfrm>
                <a:off x="42203" y="3015418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15" name="Paralelogramo 114">
                <a:extLst>
                  <a:ext uri="{FF2B5EF4-FFF2-40B4-BE49-F238E27FC236}">
                    <a16:creationId xmlns:a16="http://schemas.microsoft.com/office/drawing/2014/main" id="{647779C1-E83E-4CC1-A3EA-F46344BAEA6A}"/>
                  </a:ext>
                </a:extLst>
              </p:cNvPr>
              <p:cNvSpPr/>
              <p:nvPr/>
            </p:nvSpPr>
            <p:spPr>
              <a:xfrm>
                <a:off x="42203" y="296649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16" name="Paralelogramo 115">
                <a:extLst>
                  <a:ext uri="{FF2B5EF4-FFF2-40B4-BE49-F238E27FC236}">
                    <a16:creationId xmlns:a16="http://schemas.microsoft.com/office/drawing/2014/main" id="{7331BCCF-9CB9-4819-A55D-DD562D35AB6A}"/>
                  </a:ext>
                </a:extLst>
              </p:cNvPr>
              <p:cNvSpPr/>
              <p:nvPr/>
            </p:nvSpPr>
            <p:spPr>
              <a:xfrm>
                <a:off x="40216" y="290950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</p:grpSp>
      </p:grp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25446E06-9232-4DFC-89B4-B8BA5524BC7C}"/>
              </a:ext>
            </a:extLst>
          </p:cNvPr>
          <p:cNvCxnSpPr>
            <a:cxnSpLocks/>
          </p:cNvCxnSpPr>
          <p:nvPr/>
        </p:nvCxnSpPr>
        <p:spPr>
          <a:xfrm flipV="1">
            <a:off x="1267492" y="2378720"/>
            <a:ext cx="0" cy="355111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0323C41-B504-4056-B37D-908EF3ED375F}"/>
              </a:ext>
            </a:extLst>
          </p:cNvPr>
          <p:cNvSpPr txBox="1"/>
          <p:nvPr/>
        </p:nvSpPr>
        <p:spPr>
          <a:xfrm rot="5400000" flipV="1">
            <a:off x="703665" y="2503435"/>
            <a:ext cx="713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custo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B88A19E-1956-4066-AFB0-96A02C73B732}"/>
              </a:ext>
            </a:extLst>
          </p:cNvPr>
          <p:cNvGrpSpPr/>
          <p:nvPr/>
        </p:nvGrpSpPr>
        <p:grpSpPr>
          <a:xfrm>
            <a:off x="1267492" y="4347291"/>
            <a:ext cx="2962469" cy="1582546"/>
            <a:chOff x="3878716" y="4786701"/>
            <a:chExt cx="1995762" cy="1066134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C85BD95F-8CF5-4592-B929-4E850AE1ABD4}"/>
                </a:ext>
              </a:extLst>
            </p:cNvPr>
            <p:cNvSpPr/>
            <p:nvPr/>
          </p:nvSpPr>
          <p:spPr>
            <a:xfrm rot="16200000">
              <a:off x="4273341" y="4392076"/>
              <a:ext cx="1066134" cy="1855383"/>
            </a:xfrm>
            <a:custGeom>
              <a:avLst/>
              <a:gdLst>
                <a:gd name="connsiteX0" fmla="*/ 1066134 w 1066134"/>
                <a:gd name="connsiteY0" fmla="*/ 1695895 h 1855383"/>
                <a:gd name="connsiteX1" fmla="*/ 950532 w 1066134"/>
                <a:gd name="connsiteY1" fmla="*/ 1855383 h 1855383"/>
                <a:gd name="connsiteX2" fmla="*/ 834930 w 1066134"/>
                <a:gd name="connsiteY2" fmla="*/ 1855383 h 1855383"/>
                <a:gd name="connsiteX3" fmla="*/ 834930 w 1066134"/>
                <a:gd name="connsiteY3" fmla="*/ 1855383 h 1855383"/>
                <a:gd name="connsiteX4" fmla="*/ 0 w 1066134"/>
                <a:gd name="connsiteY4" fmla="*/ 1855383 h 1855383"/>
                <a:gd name="connsiteX5" fmla="*/ 0 w 1066134"/>
                <a:gd name="connsiteY5" fmla="*/ 0 h 1855383"/>
                <a:gd name="connsiteX6" fmla="*/ 950532 w 1066134"/>
                <a:gd name="connsiteY6" fmla="*/ 0 h 1855383"/>
                <a:gd name="connsiteX7" fmla="*/ 950532 w 1066134"/>
                <a:gd name="connsiteY7" fmla="*/ 1536406 h 1855383"/>
                <a:gd name="connsiteX8" fmla="*/ 950532 w 1066134"/>
                <a:gd name="connsiteY8" fmla="*/ 1536406 h 18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6134" h="1855383">
                  <a:moveTo>
                    <a:pt x="1066134" y="1695895"/>
                  </a:moveTo>
                  <a:lnTo>
                    <a:pt x="950532" y="1855383"/>
                  </a:lnTo>
                  <a:lnTo>
                    <a:pt x="834930" y="1855383"/>
                  </a:lnTo>
                  <a:lnTo>
                    <a:pt x="834930" y="1855383"/>
                  </a:lnTo>
                  <a:lnTo>
                    <a:pt x="0" y="1855383"/>
                  </a:lnTo>
                  <a:lnTo>
                    <a:pt x="0" y="0"/>
                  </a:lnTo>
                  <a:lnTo>
                    <a:pt x="950532" y="0"/>
                  </a:lnTo>
                  <a:lnTo>
                    <a:pt x="950532" y="1536406"/>
                  </a:lnTo>
                  <a:lnTo>
                    <a:pt x="950532" y="1536406"/>
                  </a:lnTo>
                  <a:close/>
                </a:path>
              </a:pathLst>
            </a:custGeom>
            <a:solidFill>
              <a:srgbClr val="1A8EBD"/>
            </a:solidFill>
            <a:ln>
              <a:solidFill>
                <a:srgbClr val="1C98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310DFD6E-91CB-4176-B02A-2752D57F1D78}"/>
                </a:ext>
              </a:extLst>
            </p:cNvPr>
            <p:cNvSpPr txBox="1"/>
            <p:nvPr/>
          </p:nvSpPr>
          <p:spPr>
            <a:xfrm>
              <a:off x="4689324" y="4914842"/>
              <a:ext cx="1185154" cy="16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</a:rPr>
                <a:t>Adesão a plano</a:t>
              </a:r>
            </a:p>
          </p:txBody>
        </p:sp>
        <p:grpSp>
          <p:nvGrpSpPr>
            <p:cNvPr id="109" name="Agrupar 108">
              <a:extLst>
                <a:ext uri="{FF2B5EF4-FFF2-40B4-BE49-F238E27FC236}">
                  <a16:creationId xmlns:a16="http://schemas.microsoft.com/office/drawing/2014/main" id="{A62324C5-8DD3-4D38-A67B-7BFB6D532E92}"/>
                </a:ext>
              </a:extLst>
            </p:cNvPr>
            <p:cNvGrpSpPr/>
            <p:nvPr/>
          </p:nvGrpSpPr>
          <p:grpSpPr>
            <a:xfrm>
              <a:off x="5455733" y="4947381"/>
              <a:ext cx="219721" cy="122366"/>
              <a:chOff x="40216" y="2909504"/>
              <a:chExt cx="411479" cy="229159"/>
            </a:xfrm>
            <a:solidFill>
              <a:srgbClr val="1A8EBD"/>
            </a:solidFill>
          </p:grpSpPr>
          <p:sp>
            <p:nvSpPr>
              <p:cNvPr id="110" name="Paralelogramo 109">
                <a:extLst>
                  <a:ext uri="{FF2B5EF4-FFF2-40B4-BE49-F238E27FC236}">
                    <a16:creationId xmlns:a16="http://schemas.microsoft.com/office/drawing/2014/main" id="{F701433D-52F6-4519-AC7B-606802CEE192}"/>
                  </a:ext>
                </a:extLst>
              </p:cNvPr>
              <p:cNvSpPr/>
              <p:nvPr/>
            </p:nvSpPr>
            <p:spPr>
              <a:xfrm>
                <a:off x="42203" y="3015418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11" name="Paralelogramo 110">
                <a:extLst>
                  <a:ext uri="{FF2B5EF4-FFF2-40B4-BE49-F238E27FC236}">
                    <a16:creationId xmlns:a16="http://schemas.microsoft.com/office/drawing/2014/main" id="{410AD1DF-0FEB-4193-8FED-0B3BCC8E3D07}"/>
                  </a:ext>
                </a:extLst>
              </p:cNvPr>
              <p:cNvSpPr/>
              <p:nvPr/>
            </p:nvSpPr>
            <p:spPr>
              <a:xfrm>
                <a:off x="42203" y="296649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12" name="Paralelogramo 111">
                <a:extLst>
                  <a:ext uri="{FF2B5EF4-FFF2-40B4-BE49-F238E27FC236}">
                    <a16:creationId xmlns:a16="http://schemas.microsoft.com/office/drawing/2014/main" id="{D669F1D1-B356-4816-8433-8830F624DA74}"/>
                  </a:ext>
                </a:extLst>
              </p:cNvPr>
              <p:cNvSpPr/>
              <p:nvPr/>
            </p:nvSpPr>
            <p:spPr>
              <a:xfrm>
                <a:off x="40216" y="2909504"/>
                <a:ext cx="409492" cy="123245"/>
              </a:xfrm>
              <a:prstGeom prst="parallelogram">
                <a:avLst>
                  <a:gd name="adj" fmla="val 125001"/>
                </a:avLst>
              </a:pr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537A6C2-E7E3-4194-AB2D-F85AB935D7A2}"/>
              </a:ext>
            </a:extLst>
          </p:cNvPr>
          <p:cNvGrpSpPr/>
          <p:nvPr/>
        </p:nvGrpSpPr>
        <p:grpSpPr>
          <a:xfrm>
            <a:off x="1142455" y="5924972"/>
            <a:ext cx="7837918" cy="411172"/>
            <a:chOff x="3794481" y="5849545"/>
            <a:chExt cx="5280272" cy="276999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BAC0FC8D-D0E2-4546-95C6-0526C5E69EA3}"/>
                </a:ext>
              </a:extLst>
            </p:cNvPr>
            <p:cNvSpPr txBox="1"/>
            <p:nvPr/>
          </p:nvSpPr>
          <p:spPr>
            <a:xfrm rot="10800000" flipV="1">
              <a:off x="3794481" y="5898029"/>
              <a:ext cx="4022479" cy="18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320657E9-D374-42F4-AB5A-4908A8F0442C}"/>
                </a:ext>
              </a:extLst>
            </p:cNvPr>
            <p:cNvCxnSpPr/>
            <p:nvPr/>
          </p:nvCxnSpPr>
          <p:spPr>
            <a:xfrm>
              <a:off x="3878716" y="5852833"/>
              <a:ext cx="4771415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3600E7E1-C372-49EB-AEE8-32D680C71152}"/>
                </a:ext>
              </a:extLst>
            </p:cNvPr>
            <p:cNvSpPr txBox="1"/>
            <p:nvPr/>
          </p:nvSpPr>
          <p:spPr>
            <a:xfrm rot="10800000" flipV="1">
              <a:off x="7883311" y="5849545"/>
              <a:ext cx="119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2"/>
                  </a:solidFill>
                </a:rPr>
                <a:t>complexidade</a:t>
              </a: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4C370FB6-ABDE-4F95-9420-D07680779BE1}"/>
              </a:ext>
            </a:extLst>
          </p:cNvPr>
          <p:cNvSpPr/>
          <p:nvPr/>
        </p:nvSpPr>
        <p:spPr>
          <a:xfrm>
            <a:off x="9429775" y="414804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Parâmetro: </a:t>
            </a:r>
          </a:p>
          <a:p>
            <a:r>
              <a:rPr lang="pt-BR" sz="1400" dirty="0">
                <a:solidFill>
                  <a:schemeClr val="tx2"/>
                </a:solidFill>
              </a:rPr>
              <a:t>1 mil participantes</a:t>
            </a:r>
          </a:p>
        </p:txBody>
      </p:sp>
    </p:spTree>
    <p:extLst>
      <p:ext uri="{BB962C8B-B14F-4D97-AF65-F5344CB8AC3E}">
        <p14:creationId xmlns:p14="http://schemas.microsoft.com/office/powerpoint/2010/main" val="122715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">
            <a:extLst>
              <a:ext uri="{FF2B5EF4-FFF2-40B4-BE49-F238E27FC236}">
                <a16:creationId xmlns:a16="http://schemas.microsoft.com/office/drawing/2014/main" id="{7D1C508D-BFE2-4807-B426-2BE624B0E0EE}"/>
              </a:ext>
            </a:extLst>
          </p:cNvPr>
          <p:cNvSpPr txBox="1">
            <a:spLocks/>
          </p:cNvSpPr>
          <p:nvPr/>
        </p:nvSpPr>
        <p:spPr>
          <a:xfrm>
            <a:off x="0" y="415330"/>
            <a:ext cx="121920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Guia Entes Federativos: </a:t>
            </a:r>
            <a:r>
              <a:rPr lang="pt-BR" sz="28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Aspectos Mínimos para a Escolha da EFPC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15</a:t>
            </a:fld>
            <a:endParaRPr lang="pt-BR" dirty="0"/>
          </a:p>
        </p:txBody>
      </p: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F5583BE2-226C-4241-9B28-1C386B7FB002}"/>
              </a:ext>
            </a:extLst>
          </p:cNvPr>
          <p:cNvGrpSpPr/>
          <p:nvPr/>
        </p:nvGrpSpPr>
        <p:grpSpPr>
          <a:xfrm>
            <a:off x="808098" y="1477509"/>
            <a:ext cx="3000932" cy="2660051"/>
            <a:chOff x="808098" y="1626805"/>
            <a:chExt cx="3000932" cy="2660051"/>
          </a:xfrm>
        </p:grpSpPr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6448702B-99BE-488F-9BCE-BC539FD711DA}"/>
                </a:ext>
              </a:extLst>
            </p:cNvPr>
            <p:cNvSpPr/>
            <p:nvPr/>
          </p:nvSpPr>
          <p:spPr>
            <a:xfrm>
              <a:off x="958855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BD852AB5-7381-4BCC-8EA7-F677DDCE3C8C}"/>
                </a:ext>
              </a:extLst>
            </p:cNvPr>
            <p:cNvGrpSpPr/>
            <p:nvPr/>
          </p:nvGrpSpPr>
          <p:grpSpPr>
            <a:xfrm>
              <a:off x="808098" y="1703902"/>
              <a:ext cx="2527926" cy="896763"/>
              <a:chOff x="808098" y="1703902"/>
              <a:chExt cx="2527926" cy="896763"/>
            </a:xfrm>
          </p:grpSpPr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50BF2B3E-A8BA-4128-9805-7E2B2DAECCED}"/>
                  </a:ext>
                </a:extLst>
              </p:cNvPr>
              <p:cNvSpPr txBox="1"/>
              <p:nvPr/>
            </p:nvSpPr>
            <p:spPr>
              <a:xfrm>
                <a:off x="1694917" y="1882746"/>
                <a:ext cx="16411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Experiência da Entidade</a:t>
                </a:r>
              </a:p>
            </p:txBody>
          </p:sp>
          <p:sp>
            <p:nvSpPr>
              <p:cNvPr id="54" name="Lágrima 53">
                <a:extLst>
                  <a:ext uri="{FF2B5EF4-FFF2-40B4-BE49-F238E27FC236}">
                    <a16:creationId xmlns:a16="http://schemas.microsoft.com/office/drawing/2014/main" id="{CDF4BE28-DFF2-46FF-89BB-DA0FC69D7BC6}"/>
                  </a:ext>
                </a:extLst>
              </p:cNvPr>
              <p:cNvSpPr/>
              <p:nvPr/>
            </p:nvSpPr>
            <p:spPr>
              <a:xfrm rot="8100000">
                <a:off x="808098" y="1804849"/>
                <a:ext cx="795814" cy="795816"/>
              </a:xfrm>
              <a:prstGeom prst="teardrop">
                <a:avLst/>
              </a:prstGeom>
              <a:solidFill>
                <a:srgbClr val="174970"/>
              </a:solidFill>
              <a:ln>
                <a:noFill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47489B4B-8F7F-4FA9-925E-FFADD8ACF195}"/>
                  </a:ext>
                </a:extLst>
              </p:cNvPr>
              <p:cNvSpPr txBox="1"/>
              <p:nvPr/>
            </p:nvSpPr>
            <p:spPr>
              <a:xfrm>
                <a:off x="958853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pt-BR" sz="6000" baseline="-25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D4E264A4-CB9A-4ABA-8EAD-47C455A7B06F}"/>
              </a:ext>
            </a:extLst>
          </p:cNvPr>
          <p:cNvGrpSpPr/>
          <p:nvPr/>
        </p:nvGrpSpPr>
        <p:grpSpPr>
          <a:xfrm>
            <a:off x="958853" y="2631021"/>
            <a:ext cx="2850176" cy="3190640"/>
            <a:chOff x="958853" y="2780317"/>
            <a:chExt cx="2850176" cy="3190640"/>
          </a:xfrm>
        </p:grpSpPr>
        <p:sp>
          <p:nvSpPr>
            <p:cNvPr id="93" name="Forma Livre: Forma 92">
              <a:extLst>
                <a:ext uri="{FF2B5EF4-FFF2-40B4-BE49-F238E27FC236}">
                  <a16:creationId xmlns:a16="http://schemas.microsoft.com/office/drawing/2014/main" id="{E319E057-7D21-415F-BD90-38B615AF98FD}"/>
                </a:ext>
              </a:extLst>
            </p:cNvPr>
            <p:cNvSpPr/>
            <p:nvPr/>
          </p:nvSpPr>
          <p:spPr>
            <a:xfrm>
              <a:off x="958853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7000" sy="107000" algn="ctr" rotWithShape="0">
                <a:schemeClr val="tx1"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B70E2CEA-0B77-4416-BB1E-8F8CEFA892CB}"/>
                </a:ext>
              </a:extLst>
            </p:cNvPr>
            <p:cNvSpPr txBox="1"/>
            <p:nvPr/>
          </p:nvSpPr>
          <p:spPr>
            <a:xfrm>
              <a:off x="1124717" y="3183289"/>
              <a:ext cx="2518450" cy="2646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Avaliar a estrutura</a:t>
              </a:r>
              <a:r>
                <a:rPr kumimoji="0" lang="pt-BR" sz="1100" b="1" i="0" u="none" strike="noStrike" kern="1200" cap="none" spc="0" normalizeH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 de Governança e existência de comitês dos planos</a:t>
              </a:r>
              <a:r>
                <a:rPr kumimoji="0" lang="pt-BR" sz="1100" i="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. O processo da gestão de Riscos e Controles internos da Entidade;</a:t>
              </a:r>
            </a:p>
            <a:p>
              <a:pPr marL="142875" marR="0" lvl="0" indent="-1428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baseline="0" dirty="0">
                  <a:solidFill>
                    <a:srgbClr val="0079C2"/>
                  </a:solidFill>
                  <a:latin typeface="+mj-lt"/>
                </a:rPr>
                <a:t>Porte</a:t>
              </a: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/escala: </a:t>
              </a:r>
              <a:r>
                <a:rPr lang="pt-BR" sz="1100" dirty="0">
                  <a:solidFill>
                    <a:schemeClr val="tx2"/>
                  </a:solidFill>
                  <a:latin typeface="+mj-lt"/>
                </a:rPr>
                <a:t>o patrimônio administrado, quantidade de planos, participantes e patrocinadoras. Experiência em planos de Contribuição Definida;</a:t>
              </a:r>
            </a:p>
            <a:p>
              <a:pPr marL="142875" marR="0" lvl="0" indent="-1428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Transparência:</a:t>
              </a:r>
              <a:r>
                <a:rPr kumimoji="0" lang="pt-BR" sz="1100" b="1" i="0" u="none" strike="noStrike" kern="1200" cap="none" spc="0" normalizeH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pt-BR" sz="1100" i="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Informações e canais fornecidos aos patrocinadores e participantes;</a:t>
              </a:r>
            </a:p>
            <a:p>
              <a:pPr marL="142875" marR="0" lvl="0" indent="-1428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baseline="0" dirty="0">
                  <a:solidFill>
                    <a:srgbClr val="0079C2"/>
                  </a:solidFill>
                  <a:latin typeface="+mj-lt"/>
                </a:rPr>
                <a:t>Equipe e estrutura técnica</a:t>
              </a:r>
              <a:r>
                <a:rPr lang="pt-BR" sz="1100" baseline="0" dirty="0">
                  <a:solidFill>
                    <a:srgbClr val="0079C2"/>
                  </a:solidFill>
                  <a:latin typeface="+mj-lt"/>
                </a:rPr>
                <a:t>.</a:t>
              </a:r>
              <a:endPara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rgbClr val="0079C2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079C5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BE254D4B-48C9-4D46-BFDE-7987C0A2C1E6}"/>
              </a:ext>
            </a:extLst>
          </p:cNvPr>
          <p:cNvGrpSpPr/>
          <p:nvPr/>
        </p:nvGrpSpPr>
        <p:grpSpPr>
          <a:xfrm>
            <a:off x="4505106" y="1477509"/>
            <a:ext cx="3000932" cy="2660051"/>
            <a:chOff x="4505106" y="1626805"/>
            <a:chExt cx="3000932" cy="2660051"/>
          </a:xfrm>
        </p:grpSpPr>
        <p:sp>
          <p:nvSpPr>
            <p:cNvPr id="94" name="Forma Livre: Forma 93">
              <a:extLst>
                <a:ext uri="{FF2B5EF4-FFF2-40B4-BE49-F238E27FC236}">
                  <a16:creationId xmlns:a16="http://schemas.microsoft.com/office/drawing/2014/main" id="{27A338A9-87C7-4024-876D-94B8BE3B827D}"/>
                </a:ext>
              </a:extLst>
            </p:cNvPr>
            <p:cNvSpPr/>
            <p:nvPr/>
          </p:nvSpPr>
          <p:spPr>
            <a:xfrm>
              <a:off x="4655863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grpSp>
          <p:nvGrpSpPr>
            <p:cNvPr id="90" name="Agrupar 89">
              <a:extLst>
                <a:ext uri="{FF2B5EF4-FFF2-40B4-BE49-F238E27FC236}">
                  <a16:creationId xmlns:a16="http://schemas.microsoft.com/office/drawing/2014/main" id="{098DBFB9-D09C-4B38-A51C-A02D41A21A17}"/>
                </a:ext>
              </a:extLst>
            </p:cNvPr>
            <p:cNvGrpSpPr/>
            <p:nvPr/>
          </p:nvGrpSpPr>
          <p:grpSpPr>
            <a:xfrm>
              <a:off x="4505106" y="1703902"/>
              <a:ext cx="2883195" cy="989712"/>
              <a:chOff x="4505106" y="1703902"/>
              <a:chExt cx="2883195" cy="989712"/>
            </a:xfrm>
          </p:grpSpPr>
          <p:sp>
            <p:nvSpPr>
              <p:cNvPr id="95" name="CaixaDeTexto 94">
                <a:extLst>
                  <a:ext uri="{FF2B5EF4-FFF2-40B4-BE49-F238E27FC236}">
                    <a16:creationId xmlns:a16="http://schemas.microsoft.com/office/drawing/2014/main" id="{4021A9F6-9D68-44B0-8C50-F1FEA861EFDB}"/>
                  </a:ext>
                </a:extLst>
              </p:cNvPr>
              <p:cNvSpPr txBox="1"/>
              <p:nvPr/>
            </p:nvSpPr>
            <p:spPr>
              <a:xfrm>
                <a:off x="5401109" y="1770284"/>
                <a:ext cx="19871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Características</a:t>
                </a:r>
              </a:p>
              <a:p>
                <a:r>
                  <a:rPr lang="pt-BR" dirty="0">
                    <a:solidFill>
                      <a:schemeClr val="bg1"/>
                    </a:solidFill>
                  </a:rPr>
                  <a:t>do Plano Oferecido</a:t>
                </a:r>
              </a:p>
            </p:txBody>
          </p:sp>
          <p:sp>
            <p:nvSpPr>
              <p:cNvPr id="97" name="Lágrima 96">
                <a:extLst>
                  <a:ext uri="{FF2B5EF4-FFF2-40B4-BE49-F238E27FC236}">
                    <a16:creationId xmlns:a16="http://schemas.microsoft.com/office/drawing/2014/main" id="{08B57967-B396-4398-ACA5-EAC02FA15233}"/>
                  </a:ext>
                </a:extLst>
              </p:cNvPr>
              <p:cNvSpPr/>
              <p:nvPr/>
            </p:nvSpPr>
            <p:spPr>
              <a:xfrm rot="8100000">
                <a:off x="4505106" y="1804849"/>
                <a:ext cx="795814" cy="795816"/>
              </a:xfrm>
              <a:prstGeom prst="teardrop">
                <a:avLst/>
              </a:prstGeom>
              <a:solidFill>
                <a:srgbClr val="F47649"/>
              </a:solidFill>
              <a:ln>
                <a:noFill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98" name="CaixaDeTexto 97">
                <a:extLst>
                  <a:ext uri="{FF2B5EF4-FFF2-40B4-BE49-F238E27FC236}">
                    <a16:creationId xmlns:a16="http://schemas.microsoft.com/office/drawing/2014/main" id="{8F850F6F-1381-49EC-94B4-E373FC0F8F6F}"/>
                  </a:ext>
                </a:extLst>
              </p:cNvPr>
              <p:cNvSpPr txBox="1"/>
              <p:nvPr/>
            </p:nvSpPr>
            <p:spPr>
              <a:xfrm>
                <a:off x="4671903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pt-BR" sz="6000" baseline="-250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7" name="Agrupar 116">
            <a:extLst>
              <a:ext uri="{FF2B5EF4-FFF2-40B4-BE49-F238E27FC236}">
                <a16:creationId xmlns:a16="http://schemas.microsoft.com/office/drawing/2014/main" id="{6681B806-78FB-4D43-A5D0-4187045408AE}"/>
              </a:ext>
            </a:extLst>
          </p:cNvPr>
          <p:cNvGrpSpPr/>
          <p:nvPr/>
        </p:nvGrpSpPr>
        <p:grpSpPr>
          <a:xfrm>
            <a:off x="4655861" y="2631021"/>
            <a:ext cx="2850176" cy="3190640"/>
            <a:chOff x="4655861" y="2780317"/>
            <a:chExt cx="2850176" cy="3190640"/>
          </a:xfrm>
        </p:grpSpPr>
        <p:sp>
          <p:nvSpPr>
            <p:cNvPr id="96" name="Forma Livre: Forma 95">
              <a:extLst>
                <a:ext uri="{FF2B5EF4-FFF2-40B4-BE49-F238E27FC236}">
                  <a16:creationId xmlns:a16="http://schemas.microsoft.com/office/drawing/2014/main" id="{B82E3B83-1819-4403-B4E6-15A4399C9F4B}"/>
                </a:ext>
              </a:extLst>
            </p:cNvPr>
            <p:cNvSpPr/>
            <p:nvPr/>
          </p:nvSpPr>
          <p:spPr>
            <a:xfrm>
              <a:off x="4655861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7000" sy="107000" algn="ctr" rotWithShape="0">
                <a:schemeClr val="tx1"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97C7A284-C958-40DE-ABC6-77A3EAA08A3F}"/>
                </a:ext>
              </a:extLst>
            </p:cNvPr>
            <p:cNvSpPr txBox="1"/>
            <p:nvPr/>
          </p:nvSpPr>
          <p:spPr>
            <a:xfrm>
              <a:off x="4821725" y="3183289"/>
              <a:ext cx="2518450" cy="26699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Modelagem do plano</a:t>
              </a:r>
              <a:r>
                <a:rPr kumimoji="0" lang="pt-BR" sz="1100" b="1" i="0" u="none" strike="noStrike" kern="1200" cap="none" spc="0" normalizeH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 e benefícios de riscos</a:t>
              </a:r>
              <a:r>
                <a:rPr kumimoji="0" lang="pt-BR" sz="1100" i="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. </a:t>
              </a:r>
              <a:r>
                <a:rPr lang="pt-BR" sz="1100" dirty="0">
                  <a:solidFill>
                    <a:schemeClr val="tx2"/>
                  </a:solidFill>
                  <a:latin typeface="+mj-lt"/>
                </a:rPr>
                <a:t>Características do plano e existência dos benefícios de risco (gestão interna ou terceirizada);</a:t>
              </a:r>
              <a:endParaRPr kumimoji="0" lang="pt-BR" sz="11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baseline="0" dirty="0">
                  <a:solidFill>
                    <a:srgbClr val="0079C2"/>
                  </a:solidFill>
                  <a:latin typeface="+mj-lt"/>
                </a:rPr>
                <a:t>Taxa</a:t>
              </a: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 de administração e carregamentos;</a:t>
              </a:r>
              <a:endParaRPr lang="pt-BR" sz="1100" dirty="0">
                <a:solidFill>
                  <a:schemeClr val="tx2"/>
                </a:solidFill>
                <a:latin typeface="+mj-lt"/>
              </a:endParaRP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Plano de custeio do plano</a:t>
              </a:r>
              <a:r>
                <a:rPr kumimoji="0" lang="pt-BR" sz="1100" i="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;</a:t>
              </a: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baseline="0" dirty="0">
                  <a:solidFill>
                    <a:srgbClr val="0079C2"/>
                  </a:solidFill>
                  <a:latin typeface="+mj-lt"/>
                </a:rPr>
                <a:t>Custo</a:t>
              </a: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 para implementação do Plano </a:t>
              </a:r>
              <a:r>
                <a:rPr lang="pt-BR" sz="1100" dirty="0">
                  <a:solidFill>
                    <a:schemeClr val="tx2"/>
                  </a:solidFill>
                  <a:latin typeface="+mj-lt"/>
                </a:rPr>
                <a:t>(aporte inicial);</a:t>
              </a: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Regulamento</a:t>
              </a:r>
              <a:r>
                <a:rPr kumimoji="0" lang="pt-BR" sz="1100" i="0" u="none" strike="noStrike" kern="120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 e seus procedimentos de alteração.</a:t>
              </a:r>
              <a:endParaRPr kumimoji="0" lang="pt-BR" sz="11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l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0079C5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38" name="Agrupar 137">
            <a:extLst>
              <a:ext uri="{FF2B5EF4-FFF2-40B4-BE49-F238E27FC236}">
                <a16:creationId xmlns:a16="http://schemas.microsoft.com/office/drawing/2014/main" id="{56E6227B-E8E8-46CF-A31A-5253697F1774}"/>
              </a:ext>
            </a:extLst>
          </p:cNvPr>
          <p:cNvGrpSpPr/>
          <p:nvPr/>
        </p:nvGrpSpPr>
        <p:grpSpPr>
          <a:xfrm>
            <a:off x="8352868" y="1477509"/>
            <a:ext cx="3000932" cy="2660051"/>
            <a:chOff x="8352868" y="1626805"/>
            <a:chExt cx="3000932" cy="2660051"/>
          </a:xfrm>
        </p:grpSpPr>
        <p:sp>
          <p:nvSpPr>
            <p:cNvPr id="105" name="Forma Livre: Forma 104">
              <a:extLst>
                <a:ext uri="{FF2B5EF4-FFF2-40B4-BE49-F238E27FC236}">
                  <a16:creationId xmlns:a16="http://schemas.microsoft.com/office/drawing/2014/main" id="{27C6743E-27E6-4B14-9614-1406BD1070AD}"/>
                </a:ext>
              </a:extLst>
            </p:cNvPr>
            <p:cNvSpPr/>
            <p:nvPr/>
          </p:nvSpPr>
          <p:spPr>
            <a:xfrm>
              <a:off x="8503625" y="1626805"/>
              <a:ext cx="2850175" cy="2660051"/>
            </a:xfrm>
            <a:custGeom>
              <a:avLst/>
              <a:gdLst>
                <a:gd name="connsiteX0" fmla="*/ 258303 w 3425067"/>
                <a:gd name="connsiteY0" fmla="*/ 0 h 2336014"/>
                <a:gd name="connsiteX1" fmla="*/ 3166764 w 3425067"/>
                <a:gd name="connsiteY1" fmla="*/ 0 h 2336014"/>
                <a:gd name="connsiteX2" fmla="*/ 3425067 w 3425067"/>
                <a:gd name="connsiteY2" fmla="*/ 258303 h 2336014"/>
                <a:gd name="connsiteX3" fmla="*/ 3425067 w 3425067"/>
                <a:gd name="connsiteY3" fmla="*/ 995789 h 2336014"/>
                <a:gd name="connsiteX4" fmla="*/ 3425067 w 3425067"/>
                <a:gd name="connsiteY4" fmla="*/ 1291484 h 2336014"/>
                <a:gd name="connsiteX5" fmla="*/ 3425067 w 3425067"/>
                <a:gd name="connsiteY5" fmla="*/ 2336014 h 2336014"/>
                <a:gd name="connsiteX6" fmla="*/ 0 w 3425067"/>
                <a:gd name="connsiteY6" fmla="*/ 2336014 h 2336014"/>
                <a:gd name="connsiteX7" fmla="*/ 0 w 3425067"/>
                <a:gd name="connsiteY7" fmla="*/ 1291484 h 2336014"/>
                <a:gd name="connsiteX8" fmla="*/ 0 w 3425067"/>
                <a:gd name="connsiteY8" fmla="*/ 995789 h 2336014"/>
                <a:gd name="connsiteX9" fmla="*/ 0 w 3425067"/>
                <a:gd name="connsiteY9" fmla="*/ 258303 h 2336014"/>
                <a:gd name="connsiteX10" fmla="*/ 258303 w 3425067"/>
                <a:gd name="connsiteY10" fmla="*/ 0 h 233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5067" h="2336014">
                  <a:moveTo>
                    <a:pt x="258303" y="0"/>
                  </a:moveTo>
                  <a:lnTo>
                    <a:pt x="3166764" y="0"/>
                  </a:lnTo>
                  <a:cubicBezTo>
                    <a:pt x="3309421" y="0"/>
                    <a:pt x="3425067" y="115646"/>
                    <a:pt x="3425067" y="258303"/>
                  </a:cubicBezTo>
                  <a:lnTo>
                    <a:pt x="3425067" y="995789"/>
                  </a:lnTo>
                  <a:lnTo>
                    <a:pt x="3425067" y="1291484"/>
                  </a:lnTo>
                  <a:lnTo>
                    <a:pt x="3425067" y="2336014"/>
                  </a:lnTo>
                  <a:lnTo>
                    <a:pt x="0" y="2336014"/>
                  </a:lnTo>
                  <a:lnTo>
                    <a:pt x="0" y="1291484"/>
                  </a:lnTo>
                  <a:lnTo>
                    <a:pt x="0" y="995789"/>
                  </a:lnTo>
                  <a:lnTo>
                    <a:pt x="0" y="258303"/>
                  </a:lnTo>
                  <a:cubicBezTo>
                    <a:pt x="0" y="115646"/>
                    <a:pt x="115646" y="0"/>
                    <a:pt x="2583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/>
            </a:p>
          </p:txBody>
        </p: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5A63BABE-3C03-49AD-858D-7C87E8BB8C30}"/>
                </a:ext>
              </a:extLst>
            </p:cNvPr>
            <p:cNvGrpSpPr/>
            <p:nvPr/>
          </p:nvGrpSpPr>
          <p:grpSpPr>
            <a:xfrm>
              <a:off x="8352868" y="1703902"/>
              <a:ext cx="2345540" cy="896763"/>
              <a:chOff x="8352868" y="1703902"/>
              <a:chExt cx="2345540" cy="896763"/>
            </a:xfrm>
          </p:grpSpPr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3694A77D-0586-4194-80DC-633C8E06BCB7}"/>
                  </a:ext>
                </a:extLst>
              </p:cNvPr>
              <p:cNvSpPr txBox="1"/>
              <p:nvPr/>
            </p:nvSpPr>
            <p:spPr>
              <a:xfrm>
                <a:off x="9329542" y="2002200"/>
                <a:ext cx="1368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Operação</a:t>
                </a:r>
              </a:p>
            </p:txBody>
          </p:sp>
          <p:sp>
            <p:nvSpPr>
              <p:cNvPr id="108" name="Lágrima 107">
                <a:extLst>
                  <a:ext uri="{FF2B5EF4-FFF2-40B4-BE49-F238E27FC236}">
                    <a16:creationId xmlns:a16="http://schemas.microsoft.com/office/drawing/2014/main" id="{3E95D299-3088-4B45-A2AF-87E0E160A46F}"/>
                  </a:ext>
                </a:extLst>
              </p:cNvPr>
              <p:cNvSpPr/>
              <p:nvPr/>
            </p:nvSpPr>
            <p:spPr>
              <a:xfrm rot="8100000">
                <a:off x="8352868" y="1804849"/>
                <a:ext cx="795814" cy="795816"/>
              </a:xfrm>
              <a:prstGeom prst="teardrop">
                <a:avLst/>
              </a:prstGeom>
              <a:solidFill>
                <a:srgbClr val="704B9E"/>
              </a:solidFill>
              <a:ln>
                <a:noFill/>
              </a:ln>
              <a:effectLst>
                <a:outerShdw blurRad="127000" dist="38100" sx="107000" sy="107000" algn="tl" rotWithShape="0">
                  <a:prstClr val="black">
                    <a:alpha val="2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aseline="-25000" dirty="0"/>
              </a:p>
            </p:txBody>
          </p:sp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B4ABDCCE-F4E5-458E-9FF2-A74224501AA2}"/>
                  </a:ext>
                </a:extLst>
              </p:cNvPr>
              <p:cNvSpPr txBox="1"/>
              <p:nvPr/>
            </p:nvSpPr>
            <p:spPr>
              <a:xfrm>
                <a:off x="8519665" y="1703902"/>
                <a:ext cx="44903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pt-BR" sz="6000" baseline="-250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6289A80B-6A3C-45D9-9D60-FE8A82BB2B08}"/>
              </a:ext>
            </a:extLst>
          </p:cNvPr>
          <p:cNvGrpSpPr/>
          <p:nvPr/>
        </p:nvGrpSpPr>
        <p:grpSpPr>
          <a:xfrm>
            <a:off x="8503623" y="2631021"/>
            <a:ext cx="2850176" cy="3190640"/>
            <a:chOff x="8503623" y="2780317"/>
            <a:chExt cx="2850176" cy="3190640"/>
          </a:xfrm>
        </p:grpSpPr>
        <p:sp>
          <p:nvSpPr>
            <p:cNvPr id="107" name="Forma Livre: Forma 106">
              <a:extLst>
                <a:ext uri="{FF2B5EF4-FFF2-40B4-BE49-F238E27FC236}">
                  <a16:creationId xmlns:a16="http://schemas.microsoft.com/office/drawing/2014/main" id="{7E04F127-B73A-41D4-B2A5-2C08C350774A}"/>
                </a:ext>
              </a:extLst>
            </p:cNvPr>
            <p:cNvSpPr/>
            <p:nvPr/>
          </p:nvSpPr>
          <p:spPr>
            <a:xfrm>
              <a:off x="8503623" y="2780317"/>
              <a:ext cx="2850176" cy="3190640"/>
            </a:xfrm>
            <a:custGeom>
              <a:avLst/>
              <a:gdLst>
                <a:gd name="connsiteX0" fmla="*/ 0 w 2850176"/>
                <a:gd name="connsiteY0" fmla="*/ 0 h 3310743"/>
                <a:gd name="connsiteX1" fmla="*/ 105443 w 2850176"/>
                <a:gd name="connsiteY1" fmla="*/ 0 h 3310743"/>
                <a:gd name="connsiteX2" fmla="*/ 255935 w 2850176"/>
                <a:gd name="connsiteY2" fmla="*/ 150492 h 3310743"/>
                <a:gd name="connsiteX3" fmla="*/ 406426 w 2850176"/>
                <a:gd name="connsiteY3" fmla="*/ 0 h 3310743"/>
                <a:gd name="connsiteX4" fmla="*/ 2850175 w 2850176"/>
                <a:gd name="connsiteY4" fmla="*/ 0 h 3310743"/>
                <a:gd name="connsiteX5" fmla="*/ 2850175 w 2850176"/>
                <a:gd name="connsiteY5" fmla="*/ 24835 h 3310743"/>
                <a:gd name="connsiteX6" fmla="*/ 2850176 w 2850176"/>
                <a:gd name="connsiteY6" fmla="*/ 24835 h 3310743"/>
                <a:gd name="connsiteX7" fmla="*/ 2850176 w 2850176"/>
                <a:gd name="connsiteY7" fmla="*/ 572497 h 3310743"/>
                <a:gd name="connsiteX8" fmla="*/ 2850176 w 2850176"/>
                <a:gd name="connsiteY8" fmla="*/ 1652307 h 3310743"/>
                <a:gd name="connsiteX9" fmla="*/ 2850176 w 2850176"/>
                <a:gd name="connsiteY9" fmla="*/ 2763081 h 3310743"/>
                <a:gd name="connsiteX10" fmla="*/ 2477907 w 2850176"/>
                <a:gd name="connsiteY10" fmla="*/ 3310743 h 3310743"/>
                <a:gd name="connsiteX11" fmla="*/ 372270 w 2850176"/>
                <a:gd name="connsiteY11" fmla="*/ 3310743 h 3310743"/>
                <a:gd name="connsiteX12" fmla="*/ 1 w 2850176"/>
                <a:gd name="connsiteY12" fmla="*/ 2763081 h 3310743"/>
                <a:gd name="connsiteX13" fmla="*/ 1 w 2850176"/>
                <a:gd name="connsiteY13" fmla="*/ 1652307 h 3310743"/>
                <a:gd name="connsiteX14" fmla="*/ 1 w 2850176"/>
                <a:gd name="connsiteY14" fmla="*/ 672534 h 3310743"/>
                <a:gd name="connsiteX15" fmla="*/ 0 w 2850176"/>
                <a:gd name="connsiteY15" fmla="*/ 672534 h 331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0176" h="3310743">
                  <a:moveTo>
                    <a:pt x="0" y="0"/>
                  </a:moveTo>
                  <a:lnTo>
                    <a:pt x="105443" y="0"/>
                  </a:lnTo>
                  <a:lnTo>
                    <a:pt x="255935" y="150492"/>
                  </a:lnTo>
                  <a:lnTo>
                    <a:pt x="406426" y="0"/>
                  </a:lnTo>
                  <a:lnTo>
                    <a:pt x="2850175" y="0"/>
                  </a:lnTo>
                  <a:lnTo>
                    <a:pt x="2850175" y="24835"/>
                  </a:lnTo>
                  <a:lnTo>
                    <a:pt x="2850176" y="24835"/>
                  </a:lnTo>
                  <a:lnTo>
                    <a:pt x="2850176" y="572497"/>
                  </a:lnTo>
                  <a:lnTo>
                    <a:pt x="2850176" y="1652307"/>
                  </a:lnTo>
                  <a:lnTo>
                    <a:pt x="2850176" y="2763081"/>
                  </a:lnTo>
                  <a:cubicBezTo>
                    <a:pt x="2850176" y="3065546"/>
                    <a:pt x="2683505" y="3310743"/>
                    <a:pt x="2477907" y="3310743"/>
                  </a:cubicBezTo>
                  <a:lnTo>
                    <a:pt x="372270" y="3310743"/>
                  </a:lnTo>
                  <a:cubicBezTo>
                    <a:pt x="166672" y="3310743"/>
                    <a:pt x="1" y="3065546"/>
                    <a:pt x="1" y="2763081"/>
                  </a:cubicBezTo>
                  <a:lnTo>
                    <a:pt x="1" y="1652307"/>
                  </a:lnTo>
                  <a:lnTo>
                    <a:pt x="1" y="672534"/>
                  </a:lnTo>
                  <a:lnTo>
                    <a:pt x="0" y="6725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7000" sy="107000" algn="ctr" rotWithShape="0">
                <a:schemeClr val="tx1"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110" name="CaixaDeTexto 109">
              <a:extLst>
                <a:ext uri="{FF2B5EF4-FFF2-40B4-BE49-F238E27FC236}">
                  <a16:creationId xmlns:a16="http://schemas.microsoft.com/office/drawing/2014/main" id="{A67D1780-A5EF-42EC-9115-1D7ACD6EEC1F}"/>
                </a:ext>
              </a:extLst>
            </p:cNvPr>
            <p:cNvSpPr txBox="1"/>
            <p:nvPr/>
          </p:nvSpPr>
          <p:spPr>
            <a:xfrm>
              <a:off x="8669487" y="3183289"/>
              <a:ext cx="251845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pt-B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9C2"/>
                  </a:solidFill>
                  <a:effectLst/>
                  <a:uLnTx/>
                  <a:uFillTx/>
                  <a:latin typeface="+mj-lt"/>
                </a:rPr>
                <a:t>Estratégia</a:t>
              </a: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s de divulgação e procedimentos de inscrição;</a:t>
              </a:r>
              <a:endParaRPr kumimoji="0" lang="pt-BR" sz="11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Canais acessíveis </a:t>
              </a:r>
              <a:r>
                <a:rPr lang="pt-BR" sz="1100" dirty="0">
                  <a:solidFill>
                    <a:schemeClr val="tx2"/>
                  </a:solidFill>
                  <a:latin typeface="+mj-lt"/>
                </a:rPr>
                <a:t>de atendimento ao participante;</a:t>
              </a:r>
            </a:p>
            <a:p>
              <a:pPr marL="142875" marR="0" lvl="0" indent="-142875" defTabSz="4572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pt-BR" sz="1100" b="1" dirty="0">
                  <a:solidFill>
                    <a:srgbClr val="0079C2"/>
                  </a:solidFill>
                  <a:latin typeface="+mj-lt"/>
                </a:rPr>
                <a:t>Compatibilidade de sistemas Patrocinadora e Entidade.</a:t>
              </a:r>
              <a:endParaRPr lang="pt-BR" sz="110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59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F32AEE7-6F8E-4E78-9138-D7D1490E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4F00A5-9942-4F13-905B-83857DA37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CB677EB-1870-4BE1-8250-26287DBC050D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ABC3C73C-DBB8-4001-A71B-0FFCC8CE65D9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FC43FAE-2406-4E6E-AF68-B8D2DA86143B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83192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877DA1-2DBF-4BA3-8D5F-9D690E61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9A914F-6626-4000-ACB9-AF85A49A0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B7AC2CF-55C9-4A74-89F1-58DAD491BA6D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97F93EC2-6AD9-4B58-BC83-EF9B1C98C302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4B976E2-D543-41DE-8B81-127B731A3233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440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EAE9D136-CAD1-4A54-A6AB-54491FEC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43" y="2673924"/>
            <a:ext cx="3682319" cy="2606585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F4D6F42-779B-410A-96B6-08105599D92E}"/>
              </a:ext>
            </a:extLst>
          </p:cNvPr>
          <p:cNvSpPr/>
          <p:nvPr/>
        </p:nvSpPr>
        <p:spPr>
          <a:xfrm>
            <a:off x="383090" y="87793"/>
            <a:ext cx="1145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Parcerias em Previdência dos Servidores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1967436-F75D-40C3-8F8B-B66C0F3A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6" y="4952144"/>
            <a:ext cx="3021975" cy="77838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266FB44-627B-4703-BFDD-2919C5CC7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425" y="1195121"/>
            <a:ext cx="2219634" cy="109788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03FD653-C36A-450D-8FF7-9ECA04D53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19" y="3695387"/>
            <a:ext cx="2755024" cy="92338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8DC8BC7-FF98-4FFE-B0BD-519B3F46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98" y="1074504"/>
            <a:ext cx="2011670" cy="10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PAJM PREVIDÊNCIA COMPLEMENTAR">
            <a:extLst>
              <a:ext uri="{FF2B5EF4-FFF2-40B4-BE49-F238E27FC236}">
                <a16:creationId xmlns:a16="http://schemas.microsoft.com/office/drawing/2014/main" id="{924529A7-8512-4362-B3A9-29EF6670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53" y="4872455"/>
            <a:ext cx="2279294" cy="9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C0F977-F64B-494E-A802-13FFCE37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47" y="2502205"/>
            <a:ext cx="2915624" cy="84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LOSSÁRIO: Atuário – Profissional com formação em Ciências Atuarias e  devidamente habilitado para o exercício da respect">
            <a:extLst>
              <a:ext uri="{FF2B5EF4-FFF2-40B4-BE49-F238E27FC236}">
                <a16:creationId xmlns:a16="http://schemas.microsoft.com/office/drawing/2014/main" id="{98450A13-3699-4F7F-87AC-0DB867F0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39" y="2373357"/>
            <a:ext cx="3338752" cy="9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presp-Jud – Site">
            <a:extLst>
              <a:ext uri="{FF2B5EF4-FFF2-40B4-BE49-F238E27FC236}">
                <a16:creationId xmlns:a16="http://schemas.microsoft.com/office/drawing/2014/main" id="{2F835676-A8F5-4C36-BBA9-FAE0E57E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598" y="1419937"/>
            <a:ext cx="3088433" cy="6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FF92A57-76D4-4CB2-9705-DCF0A7EE76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719" y="2485191"/>
            <a:ext cx="2915624" cy="87682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F977EAE1-1D2E-41F8-8910-8346BE1B9E06}"/>
              </a:ext>
            </a:extLst>
          </p:cNvPr>
          <p:cNvGrpSpPr/>
          <p:nvPr/>
        </p:nvGrpSpPr>
        <p:grpSpPr>
          <a:xfrm>
            <a:off x="8599813" y="3438165"/>
            <a:ext cx="2915624" cy="1332531"/>
            <a:chOff x="8745889" y="2251600"/>
            <a:chExt cx="2915624" cy="133253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088D290E-CE4D-4157-9D29-5877A36A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45889" y="2251600"/>
              <a:ext cx="2915624" cy="1332531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31C109D2-4DD0-4ABB-B96C-8BC3EC750DA9}"/>
                </a:ext>
              </a:extLst>
            </p:cNvPr>
            <p:cNvSpPr txBox="1"/>
            <p:nvPr/>
          </p:nvSpPr>
          <p:spPr>
            <a:xfrm>
              <a:off x="9423400" y="3206595"/>
              <a:ext cx="2210660" cy="20005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00" dirty="0">
                  <a:solidFill>
                    <a:srgbClr val="3E5763"/>
                  </a:solidFill>
                  <a:latin typeface="Century Gothic" panose="020B0502020202020204" pitchFamily="34" charset="0"/>
                  <a:ea typeface="Segoe UI Symbol" panose="020B0502040204020203" pitchFamily="34" charset="0"/>
                  <a:cs typeface="Calibri" panose="020F0502020204030204" pitchFamily="34" charset="0"/>
                </a:rPr>
                <a:t>FUNDAÇÃO DE PREVIDÊNCIA COMPLEMENTAR </a:t>
              </a:r>
            </a:p>
          </p:txBody>
        </p:sp>
      </p:grpSp>
      <p:pic>
        <p:nvPicPr>
          <p:cNvPr id="1028" name="Picture 4" descr="Sistema de Usuário Único | Secretaria Municipal da Educação | Prefeitura de  Salvador">
            <a:extLst>
              <a:ext uri="{FF2B5EF4-FFF2-40B4-BE49-F238E27FC236}">
                <a16:creationId xmlns:a16="http://schemas.microsoft.com/office/drawing/2014/main" id="{EFE68DC5-B998-42C5-BE15-31D466CA5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8" b="7825"/>
          <a:stretch/>
        </p:blipFill>
        <p:spPr bwMode="auto">
          <a:xfrm>
            <a:off x="8669746" y="4872455"/>
            <a:ext cx="2775757" cy="10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805E1EE-B3DE-4115-B8F5-E2EFDB544FCB}"/>
              </a:ext>
            </a:extLst>
          </p:cNvPr>
          <p:cNvCxnSpPr/>
          <p:nvPr/>
        </p:nvCxnSpPr>
        <p:spPr>
          <a:xfrm>
            <a:off x="7985763" y="1239969"/>
            <a:ext cx="0" cy="4735717"/>
          </a:xfrm>
          <a:prstGeom prst="line">
            <a:avLst/>
          </a:prstGeom>
          <a:ln>
            <a:solidFill>
              <a:srgbClr val="007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F7E5083-274A-4AC8-8EDD-BCC542BC6F92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24" name="Lágrima 23">
              <a:extLst>
                <a:ext uri="{FF2B5EF4-FFF2-40B4-BE49-F238E27FC236}">
                  <a16:creationId xmlns:a16="http://schemas.microsoft.com/office/drawing/2014/main" id="{B08DDFF4-BA73-4B4B-8458-3A44F58381EE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7B2E713-AA8E-45D6-9FB1-BE44DBD69FC1}"/>
                </a:ext>
              </a:extLst>
            </p:cNvPr>
            <p:cNvSpPr txBox="1"/>
            <p:nvPr/>
          </p:nvSpPr>
          <p:spPr>
            <a:xfrm>
              <a:off x="1338887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52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734E751-C5B7-4D1B-911F-60252D5800A3}"/>
              </a:ext>
            </a:extLst>
          </p:cNvPr>
          <p:cNvSpPr/>
          <p:nvPr/>
        </p:nvSpPr>
        <p:spPr>
          <a:xfrm>
            <a:off x="838200" y="1740596"/>
            <a:ext cx="20172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A </a:t>
            </a:r>
            <a:r>
              <a:rPr lang="pt-BR" sz="1600" b="1" dirty="0">
                <a:solidFill>
                  <a:srgbClr val="1C98CC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MAG Fundos de Pensão</a:t>
            </a:r>
            <a:r>
              <a:rPr lang="pt-BR" sz="1600" dirty="0">
                <a:solidFill>
                  <a:srgbClr val="1C98CC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 </a:t>
            </a:r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é uma solução pronta, sólida e </a:t>
            </a:r>
            <a:r>
              <a:rPr lang="pt-BR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rentável</a:t>
            </a:r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 para os Estados e Municípios diante do desafio de implementar a previdência complementar até novembro de 2021, nos termos da </a:t>
            </a:r>
          </a:p>
          <a:p>
            <a:pPr algn="r"/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EC nº 103, de 2019 (Reforma da Previdência).</a:t>
            </a:r>
            <a:endParaRPr lang="pt-BR" sz="1600" dirty="0">
              <a:solidFill>
                <a:schemeClr val="tx2"/>
              </a:solidFill>
              <a:latin typeface="+mj-lt"/>
              <a:cs typeface="Arabic Typesetting" panose="020B0604020202020204" pitchFamily="66" charset="-78"/>
            </a:endParaRP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5C71A4DA-1F33-4EFC-89AE-6EE2FF16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</p:spPr>
        <p:txBody>
          <a:bodyPr/>
          <a:lstStyle/>
          <a:p>
            <a:pPr algn="ctr"/>
            <a:r>
              <a:rPr lang="pt-BR" dirty="0"/>
              <a:t>Mais Rentabilidade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61BD70-4FC6-4426-9527-D2DC53F6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84" y="1398589"/>
            <a:ext cx="9008778" cy="452848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A8C75F2-7D44-4B73-85AB-469DFB550A12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B68E221A-756F-47DF-A6EE-3B1CFD3EC03E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619B9041-9AFB-4C26-8F1C-23E15834C024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3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</a:t>
            </a:fld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D19571A-6714-4AA1-9CFA-2F5BD658E5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5448300"/>
            <a:chExt cx="12192000" cy="6858000"/>
          </a:xfrm>
        </p:grpSpPr>
        <p:pic>
          <p:nvPicPr>
            <p:cNvPr id="4" name="Imagem 3" descr="Uma imagem contendo pessoa, homem, no interior, mulher&#10;&#10;Descrição gerada automaticamente">
              <a:extLst>
                <a:ext uri="{FF2B5EF4-FFF2-40B4-BE49-F238E27FC236}">
                  <a16:creationId xmlns:a16="http://schemas.microsoft.com/office/drawing/2014/main" id="{376CB9C6-82CF-4A0C-B126-ACAE598AD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48300"/>
              <a:ext cx="12192000" cy="68580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9A9DBEC-51CA-4B07-B06A-4C49899671A3}"/>
                </a:ext>
              </a:extLst>
            </p:cNvPr>
            <p:cNvSpPr/>
            <p:nvPr/>
          </p:nvSpPr>
          <p:spPr>
            <a:xfrm>
              <a:off x="797831" y="6020033"/>
              <a:ext cx="551069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400" b="1" dirty="0">
                  <a:solidFill>
                    <a:schemeClr val="accent1"/>
                  </a:solidFill>
                </a:rPr>
                <a:t>Nosso papel</a:t>
              </a:r>
              <a:br>
                <a:rPr lang="pt-BR" sz="3600" b="1" dirty="0">
                  <a:solidFill>
                    <a:schemeClr val="accent1"/>
                  </a:solidFill>
                </a:rPr>
              </a:br>
              <a:r>
                <a:rPr lang="pt-BR" sz="2800" dirty="0">
                  <a:solidFill>
                    <a:schemeClr val="accent1"/>
                  </a:solidFill>
                </a:rPr>
                <a:t>(Estratégias Públicas):</a:t>
              </a:r>
            </a:p>
            <a:p>
              <a:endParaRPr lang="pt-BR" sz="2400" dirty="0"/>
            </a:p>
            <a:p>
              <a:r>
                <a:rPr lang="pt-BR" sz="2400" dirty="0">
                  <a:solidFill>
                    <a:schemeClr val="tx2"/>
                  </a:solidFill>
                </a:rPr>
                <a:t>Oferecer </a:t>
              </a:r>
              <a:r>
                <a:rPr lang="pt-BR" sz="2400" b="1" dirty="0">
                  <a:solidFill>
                    <a:schemeClr val="tx2"/>
                  </a:solidFill>
                </a:rPr>
                <a:t>soluções</a:t>
              </a:r>
              <a:r>
                <a:rPr lang="pt-BR" sz="2400" dirty="0">
                  <a:solidFill>
                    <a:schemeClr val="tx2"/>
                  </a:solidFill>
                </a:rPr>
                <a:t> de finanças públicas para os estados e municípios e </a:t>
              </a:r>
              <a:r>
                <a:rPr lang="pt-BR" sz="2400" b="1" dirty="0">
                  <a:solidFill>
                    <a:schemeClr val="tx2"/>
                  </a:solidFill>
                </a:rPr>
                <a:t>proteção</a:t>
              </a:r>
              <a:r>
                <a:rPr lang="pt-BR" sz="2400" dirty="0">
                  <a:solidFill>
                    <a:schemeClr val="tx2"/>
                  </a:solidFill>
                </a:rPr>
                <a:t> para os seus servidores.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BBCC14DA-C3CA-4CFE-A3A6-9DFC94B86E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7090" y="955083"/>
            <a:ext cx="2179085" cy="2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1B9BE24D-32A1-44F0-A7E4-87F77A090F80}"/>
              </a:ext>
            </a:extLst>
          </p:cNvPr>
          <p:cNvSpPr txBox="1">
            <a:spLocks/>
          </p:cNvSpPr>
          <p:nvPr/>
        </p:nvSpPr>
        <p:spPr>
          <a:xfrm>
            <a:off x="0" y="171654"/>
            <a:ext cx="12192000" cy="74136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Participação na Governança</a:t>
            </a:r>
            <a:endParaRPr lang="pt-BR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BFA9E80-FE1B-4DBB-A598-19CA4B0B3104}"/>
              </a:ext>
            </a:extLst>
          </p:cNvPr>
          <p:cNvGrpSpPr/>
          <p:nvPr/>
        </p:nvGrpSpPr>
        <p:grpSpPr>
          <a:xfrm>
            <a:off x="414720" y="1292596"/>
            <a:ext cx="11320080" cy="4652727"/>
            <a:chOff x="381058" y="1450977"/>
            <a:chExt cx="8307509" cy="4201782"/>
          </a:xfrm>
        </p:grpSpPr>
        <p:sp>
          <p:nvSpPr>
            <p:cNvPr id="39" name="Trapezoid 25">
              <a:extLst>
                <a:ext uri="{FF2B5EF4-FFF2-40B4-BE49-F238E27FC236}">
                  <a16:creationId xmlns:a16="http://schemas.microsoft.com/office/drawing/2014/main" id="{9BAA3E44-3871-4CA6-8465-1C17CEF25BCD}"/>
                </a:ext>
              </a:extLst>
            </p:cNvPr>
            <p:cNvSpPr/>
            <p:nvPr/>
          </p:nvSpPr>
          <p:spPr>
            <a:xfrm rot="16200000" flipH="1">
              <a:off x="-568979" y="2463578"/>
              <a:ext cx="3861256" cy="1836057"/>
            </a:xfrm>
            <a:prstGeom prst="trapezoid">
              <a:avLst/>
            </a:prstGeom>
            <a:solidFill>
              <a:srgbClr val="00579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Trapezoid 26">
              <a:extLst>
                <a:ext uri="{FF2B5EF4-FFF2-40B4-BE49-F238E27FC236}">
                  <a16:creationId xmlns:a16="http://schemas.microsoft.com/office/drawing/2014/main" id="{6F7CF463-F7EE-4013-B59D-C290D696CD8E}"/>
                </a:ext>
              </a:extLst>
            </p:cNvPr>
            <p:cNvSpPr/>
            <p:nvPr/>
          </p:nvSpPr>
          <p:spPr>
            <a:xfrm rot="16200000" flipH="1">
              <a:off x="1567318" y="2463576"/>
              <a:ext cx="3861256" cy="1836057"/>
            </a:xfrm>
            <a:prstGeom prst="trapezoid">
              <a:avLst/>
            </a:prstGeom>
            <a:solidFill>
              <a:srgbClr val="0068A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Trapezoid 27">
              <a:extLst>
                <a:ext uri="{FF2B5EF4-FFF2-40B4-BE49-F238E27FC236}">
                  <a16:creationId xmlns:a16="http://schemas.microsoft.com/office/drawing/2014/main" id="{BD3992D7-F96F-4A82-B3AA-31BCA08E37BA}"/>
                </a:ext>
              </a:extLst>
            </p:cNvPr>
            <p:cNvSpPr/>
            <p:nvPr/>
          </p:nvSpPr>
          <p:spPr>
            <a:xfrm rot="16200000" flipH="1">
              <a:off x="3703615" y="2463577"/>
              <a:ext cx="3861256" cy="1836057"/>
            </a:xfrm>
            <a:prstGeom prst="trapezoid">
              <a:avLst/>
            </a:prstGeom>
            <a:solidFill>
              <a:srgbClr val="0090C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Trapezoid 28">
              <a:extLst>
                <a:ext uri="{FF2B5EF4-FFF2-40B4-BE49-F238E27FC236}">
                  <a16:creationId xmlns:a16="http://schemas.microsoft.com/office/drawing/2014/main" id="{E96B1D8F-C47C-4D7A-8517-FAAD6C53C038}"/>
                </a:ext>
              </a:extLst>
            </p:cNvPr>
            <p:cNvSpPr/>
            <p:nvPr/>
          </p:nvSpPr>
          <p:spPr>
            <a:xfrm rot="16200000" flipH="1">
              <a:off x="5839911" y="2463578"/>
              <a:ext cx="3861256" cy="1836057"/>
            </a:xfrm>
            <a:prstGeom prst="trapezoid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16E9DB73-2154-4E08-BC48-700E0DBE3C8B}"/>
                </a:ext>
              </a:extLst>
            </p:cNvPr>
            <p:cNvSpPr/>
            <p:nvPr/>
          </p:nvSpPr>
          <p:spPr>
            <a:xfrm>
              <a:off x="531782" y="2628956"/>
              <a:ext cx="1617297" cy="1562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Comitê Gestor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O Comitê será criado </a:t>
              </a:r>
              <a:r>
                <a:rPr lang="pt-BR" sz="1400" dirty="0">
                  <a:solidFill>
                    <a:schemeClr val="bg1"/>
                  </a:solidFill>
                </a:rPr>
                <a:t>tanto no caso de plano exclusivo quanto no caso de plano Multipatrocinado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pt-BR" sz="14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AAD6E7F8-2EB7-4F02-A764-EA8596AC8340}"/>
                </a:ext>
              </a:extLst>
            </p:cNvPr>
            <p:cNvSpPr/>
            <p:nvPr/>
          </p:nvSpPr>
          <p:spPr>
            <a:xfrm>
              <a:off x="2645769" y="2628956"/>
              <a:ext cx="1704354" cy="1470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Composição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representantes dos participantes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representantes dos patrocinadores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  <a:cs typeface="Arial" charset="0"/>
                </a:rPr>
                <a:t>2 anos de mandato</a:t>
              </a: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EDB9B190-C19C-43FE-A597-65DB3DBBF9FD}"/>
                </a:ext>
              </a:extLst>
            </p:cNvPr>
            <p:cNvSpPr/>
            <p:nvPr/>
          </p:nvSpPr>
          <p:spPr>
            <a:xfrm>
              <a:off x="4750452" y="2628956"/>
              <a:ext cx="1704354" cy="2117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Principais Atribuições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</a:rPr>
                <a:t>Acompanhar e opinar sobre a administração do plano, especialmente na elaboração da política de investimentos, do plano de custeio e revisões das regulamento, dentre outros</a:t>
              </a: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pt-BR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82F6CF5D-FB11-47AA-804E-9B292E99DBE9}"/>
                </a:ext>
              </a:extLst>
            </p:cNvPr>
            <p:cNvSpPr/>
            <p:nvPr/>
          </p:nvSpPr>
          <p:spPr>
            <a:xfrm>
              <a:off x="6886748" y="2628956"/>
              <a:ext cx="1704354" cy="1839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b="1" dirty="0">
                  <a:solidFill>
                    <a:schemeClr val="bg1"/>
                  </a:solidFill>
                  <a:cs typeface="Arial" charset="0"/>
                </a:rPr>
                <a:t>Estrutura e suporte</a:t>
              </a:r>
            </a:p>
            <a:p>
              <a:pPr marL="108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pt-BR" sz="1400" dirty="0">
                  <a:solidFill>
                    <a:schemeClr val="bg1"/>
                  </a:solidFill>
                </a:rPr>
                <a:t>Os membros receberão todo o suporte técnico necessário para a preparação e realização das reuniões de maneira que contribua efetivamente para a governança do plano</a:t>
              </a:r>
              <a:endParaRPr lang="pt-BR" sz="14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088F0223-FBAD-4198-8A3D-93898DE5D1B5}"/>
                </a:ext>
              </a:extLst>
            </p:cNvPr>
            <p:cNvSpPr/>
            <p:nvPr/>
          </p:nvSpPr>
          <p:spPr>
            <a:xfrm>
              <a:off x="381058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5793"/>
                  </a:solidFill>
                </a:rPr>
                <a:t>1</a:t>
              </a:r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C36A7414-6052-4D1A-B225-884CD1A4A515}"/>
                </a:ext>
              </a:extLst>
            </p:cNvPr>
            <p:cNvSpPr/>
            <p:nvPr/>
          </p:nvSpPr>
          <p:spPr>
            <a:xfrm>
              <a:off x="2605338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68AF"/>
                  </a:solidFill>
                </a:rPr>
                <a:t>2</a:t>
              </a:r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1FB94A26-95E3-43D9-AF60-73C807474799}"/>
                </a:ext>
              </a:extLst>
            </p:cNvPr>
            <p:cNvSpPr/>
            <p:nvPr/>
          </p:nvSpPr>
          <p:spPr>
            <a:xfrm>
              <a:off x="4760934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90CD"/>
                  </a:solidFill>
                </a:rPr>
                <a:t>3</a:t>
              </a:r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759EA2B0-6068-4AFA-A6C9-1ADB282F6448}"/>
                </a:ext>
              </a:extLst>
            </p:cNvPr>
            <p:cNvSpPr/>
            <p:nvPr/>
          </p:nvSpPr>
          <p:spPr>
            <a:xfrm>
              <a:off x="6919939" y="4568767"/>
              <a:ext cx="511970" cy="1083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7200" b="1" dirty="0">
                  <a:solidFill>
                    <a:srgbClr val="00B0F0"/>
                  </a:solidFill>
                </a:rPr>
                <a:t>4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404714E5-1B68-4772-BC0D-48D8E074C088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59" name="Lágrima 58">
              <a:extLst>
                <a:ext uri="{FF2B5EF4-FFF2-40B4-BE49-F238E27FC236}">
                  <a16:creationId xmlns:a16="http://schemas.microsoft.com/office/drawing/2014/main" id="{74139391-22F9-494A-80F4-67FF4F55C0B9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1D4564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146A7CB7-3669-4047-A81B-A3CEFCD8843B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01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1" name="Título 2">
            <a:extLst>
              <a:ext uri="{FF2B5EF4-FFF2-40B4-BE49-F238E27FC236}">
                <a16:creationId xmlns:a16="http://schemas.microsoft.com/office/drawing/2014/main" id="{B82B3B41-8198-469B-9AA3-F761CFEF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</p:spPr>
        <p:txBody>
          <a:bodyPr/>
          <a:lstStyle/>
          <a:p>
            <a:pPr algn="ctr"/>
            <a:r>
              <a:rPr lang="pt-BR" dirty="0"/>
              <a:t>Menores Custos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3D9C199-9026-4FDF-895D-3D0CDF9ABBD1}"/>
              </a:ext>
            </a:extLst>
          </p:cNvPr>
          <p:cNvSpPr txBox="1"/>
          <p:nvPr/>
        </p:nvSpPr>
        <p:spPr>
          <a:xfrm>
            <a:off x="938462" y="5761129"/>
            <a:ext cx="743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>
                <a:solidFill>
                  <a:schemeClr val="tx2"/>
                </a:solidFill>
              </a:rPr>
              <a:t>Fonte: PREVIC (Estudo de despesas administrativas das EFPC – Exercício 2020)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A4511C0-D4AE-4894-86B2-38032E7A7A30}"/>
              </a:ext>
            </a:extLst>
          </p:cNvPr>
          <p:cNvSpPr/>
          <p:nvPr/>
        </p:nvSpPr>
        <p:spPr>
          <a:xfrm>
            <a:off x="933450" y="1510110"/>
            <a:ext cx="10320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Nossos baixos custos permitem oferecemos as </a:t>
            </a:r>
            <a:r>
              <a:rPr lang="pt-BR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menores taxas de administração do mercado </a:t>
            </a:r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para maximizar o retorno financeiro dos seus participantes, </a:t>
            </a:r>
            <a:r>
              <a:rPr lang="pt-BR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podendo, em alguns casos, dispensarmos a antecipação de recursos do patrocinador para implantar a previdência complementar nos estados e municípios</a:t>
            </a:r>
            <a:r>
              <a:rPr lang="pt-BR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abic Typesetting" panose="020B0604020202020204" pitchFamily="66" charset="-78"/>
              </a:rPr>
              <a:t>. </a:t>
            </a:r>
            <a:endParaRPr lang="pt-BR" sz="1600" dirty="0">
              <a:solidFill>
                <a:schemeClr val="tx2"/>
              </a:solidFill>
              <a:latin typeface="+mj-lt"/>
              <a:cs typeface="Arabic Typesetting" panose="020B0604020202020204" pitchFamily="66" charset="-78"/>
            </a:endParaRPr>
          </a:p>
        </p:txBody>
      </p:sp>
      <p:graphicFrame>
        <p:nvGraphicFramePr>
          <p:cNvPr id="34" name="Tabela 7">
            <a:extLst>
              <a:ext uri="{FF2B5EF4-FFF2-40B4-BE49-F238E27FC236}">
                <a16:creationId xmlns:a16="http://schemas.microsoft.com/office/drawing/2014/main" id="{FE171DEA-6426-40C4-90B4-D6CDD57046E2}"/>
              </a:ext>
            </a:extLst>
          </p:cNvPr>
          <p:cNvGraphicFramePr>
            <a:graphicFrameLocks noGrp="1"/>
          </p:cNvGraphicFramePr>
          <p:nvPr/>
        </p:nvGraphicFramePr>
        <p:xfrm>
          <a:off x="933450" y="2906173"/>
          <a:ext cx="10320087" cy="197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4119188523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692310537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819659355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1599554014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859293461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1066368419"/>
                    </a:ext>
                  </a:extLst>
                </a:gridCol>
                <a:gridCol w="1345016">
                  <a:extLst>
                    <a:ext uri="{9D8B030D-6E8A-4147-A177-3AD203B41FA5}">
                      <a16:colId xmlns:a16="http://schemas.microsoft.com/office/drawing/2014/main" val="904544048"/>
                    </a:ext>
                  </a:extLst>
                </a:gridCol>
              </a:tblGrid>
              <a:tr h="1274446">
                <a:tc>
                  <a:txBody>
                    <a:bodyPr/>
                    <a:lstStyle/>
                    <a:p>
                      <a:r>
                        <a:rPr lang="pt-BR" sz="1800" dirty="0"/>
                        <a:t>EFPC</a:t>
                      </a:r>
                    </a:p>
                  </a:txBody>
                  <a:tcPr marL="137160" marR="137160" marT="137160" marB="13716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ESI</a:t>
                      </a:r>
                      <a:endParaRPr lang="pt-BR" sz="14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1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acima de 2 bi)</a:t>
                      </a:r>
                      <a:endParaRPr lang="pt-BR" sz="14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2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de 0,5 a 2 bi)</a:t>
                      </a:r>
                      <a:endParaRPr lang="pt-BR" sz="14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3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de 100 a 500 milhões)</a:t>
                      </a:r>
                      <a:endParaRPr lang="pt-BR" sz="14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Grupo 4</a:t>
                      </a:r>
                      <a:br>
                        <a:rPr lang="pt-BR" sz="1400" dirty="0"/>
                      </a:br>
                      <a:r>
                        <a:rPr lang="pt-BR" sz="1100" b="0" dirty="0"/>
                        <a:t>(ativo total até 100 milhões)</a:t>
                      </a:r>
                      <a:endParaRPr lang="pt-BR" sz="1400" b="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656336"/>
                  </a:ext>
                </a:extLst>
              </a:tr>
              <a:tr h="623201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2"/>
                          </a:solidFill>
                        </a:rPr>
                        <a:t>Despesa mediana per capita (R$)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accent1"/>
                          </a:solidFill>
                        </a:rPr>
                        <a:t>182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1.350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1.135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1.069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713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2"/>
                          </a:solidFill>
                        </a:rPr>
                        <a:t>2.543</a:t>
                      </a:r>
                    </a:p>
                  </a:txBody>
                  <a:tcPr marL="137160" marR="137160" marT="137160" marB="1371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2192"/>
                  </a:ext>
                </a:extLst>
              </a:tr>
            </a:tbl>
          </a:graphicData>
        </a:graphic>
      </p:graphicFrame>
      <p:pic>
        <p:nvPicPr>
          <p:cNvPr id="35" name="Gráfico 34">
            <a:extLst>
              <a:ext uri="{FF2B5EF4-FFF2-40B4-BE49-F238E27FC236}">
                <a16:creationId xmlns:a16="http://schemas.microsoft.com/office/drawing/2014/main" id="{7BBB485F-64FC-443F-BABA-25AC2B1F80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1958" b="22680"/>
          <a:stretch/>
        </p:blipFill>
        <p:spPr>
          <a:xfrm>
            <a:off x="3187769" y="3223520"/>
            <a:ext cx="1233738" cy="55963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7BCB640-C50D-48B7-AB8A-35934AD260C3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10" name="Lágrima 9">
              <a:extLst>
                <a:ext uri="{FF2B5EF4-FFF2-40B4-BE49-F238E27FC236}">
                  <a16:creationId xmlns:a16="http://schemas.microsoft.com/office/drawing/2014/main" id="{55F88DAA-29F2-4205-96BA-5B1037C9AC87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F47649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BCBF462-9B7D-4D98-9E62-623664A96B9C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79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1B9BE24D-32A1-44F0-A7E4-87F77A090F80}"/>
              </a:ext>
            </a:extLst>
          </p:cNvPr>
          <p:cNvSpPr txBox="1">
            <a:spLocks/>
          </p:cNvSpPr>
          <p:nvPr/>
        </p:nvSpPr>
        <p:spPr>
          <a:xfrm>
            <a:off x="0" y="171654"/>
            <a:ext cx="12192000" cy="74136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Características do Plano Oferecido</a:t>
            </a:r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8BEB3F8-6DED-4808-B101-602158D7A212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20" name="Lágrima 19">
              <a:extLst>
                <a:ext uri="{FF2B5EF4-FFF2-40B4-BE49-F238E27FC236}">
                  <a16:creationId xmlns:a16="http://schemas.microsoft.com/office/drawing/2014/main" id="{34093D68-8405-4C1C-9A0E-C869D5093850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F47649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590CC42-7C4B-40C5-A970-003E70432C04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B55D06-BAAE-418C-978D-6FB8BE509B35}"/>
              </a:ext>
            </a:extLst>
          </p:cNvPr>
          <p:cNvGrpSpPr/>
          <p:nvPr/>
        </p:nvGrpSpPr>
        <p:grpSpPr>
          <a:xfrm>
            <a:off x="746449" y="1378739"/>
            <a:ext cx="10904604" cy="4777965"/>
            <a:chOff x="610466" y="1463027"/>
            <a:chExt cx="10904604" cy="4777965"/>
          </a:xfrm>
        </p:grpSpPr>
        <p:sp>
          <p:nvSpPr>
            <p:cNvPr id="23" name="Donut 19">
              <a:extLst>
                <a:ext uri="{FF2B5EF4-FFF2-40B4-BE49-F238E27FC236}">
                  <a16:creationId xmlns:a16="http://schemas.microsoft.com/office/drawing/2014/main" id="{64296F30-D2CC-4D06-B7E6-FAB1AA62178D}"/>
                </a:ext>
              </a:extLst>
            </p:cNvPr>
            <p:cNvSpPr/>
            <p:nvPr/>
          </p:nvSpPr>
          <p:spPr>
            <a:xfrm>
              <a:off x="3152971" y="3146401"/>
              <a:ext cx="5532318" cy="2188994"/>
            </a:xfrm>
            <a:custGeom>
              <a:avLst/>
              <a:gdLst>
                <a:gd name="connsiteX0" fmla="*/ 0 w 5341620"/>
                <a:gd name="connsiteY0" fmla="*/ 1094166 h 2188331"/>
                <a:gd name="connsiteX1" fmla="*/ 2670810 w 5341620"/>
                <a:gd name="connsiteY1" fmla="*/ 0 h 2188331"/>
                <a:gd name="connsiteX2" fmla="*/ 5341620 w 5341620"/>
                <a:gd name="connsiteY2" fmla="*/ 1094166 h 2188331"/>
                <a:gd name="connsiteX3" fmla="*/ 2670810 w 5341620"/>
                <a:gd name="connsiteY3" fmla="*/ 2188332 h 2188331"/>
                <a:gd name="connsiteX4" fmla="*/ 0 w 5341620"/>
                <a:gd name="connsiteY4" fmla="*/ 1094166 h 2188331"/>
                <a:gd name="connsiteX5" fmla="*/ 547083 w 5341620"/>
                <a:gd name="connsiteY5" fmla="*/ 1094166 h 2188331"/>
                <a:gd name="connsiteX6" fmla="*/ 2670810 w 5341620"/>
                <a:gd name="connsiteY6" fmla="*/ 1641249 h 2188331"/>
                <a:gd name="connsiteX7" fmla="*/ 4794537 w 5341620"/>
                <a:gd name="connsiteY7" fmla="*/ 1094166 h 2188331"/>
                <a:gd name="connsiteX8" fmla="*/ 2670810 w 5341620"/>
                <a:gd name="connsiteY8" fmla="*/ 547083 h 2188331"/>
                <a:gd name="connsiteX9" fmla="*/ 547083 w 5341620"/>
                <a:gd name="connsiteY9" fmla="*/ 1094166 h 2188331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547083 w 5341620"/>
                <a:gd name="connsiteY5" fmla="*/ 109416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547083 w 5341620"/>
                <a:gd name="connsiteY9" fmla="*/ 109416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794537 w 5341620"/>
                <a:gd name="connsiteY7" fmla="*/ 109416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341620"/>
                <a:gd name="connsiteY0" fmla="*/ 1094166 h 2188332"/>
                <a:gd name="connsiteX1" fmla="*/ 2670810 w 5341620"/>
                <a:gd name="connsiteY1" fmla="*/ 0 h 2188332"/>
                <a:gd name="connsiteX2" fmla="*/ 5341620 w 5341620"/>
                <a:gd name="connsiteY2" fmla="*/ 1094166 h 2188332"/>
                <a:gd name="connsiteX3" fmla="*/ 2670810 w 5341620"/>
                <a:gd name="connsiteY3" fmla="*/ 2188332 h 2188332"/>
                <a:gd name="connsiteX4" fmla="*/ 0 w 5341620"/>
                <a:gd name="connsiteY4" fmla="*/ 1094166 h 2188332"/>
                <a:gd name="connsiteX5" fmla="*/ 1004283 w 5341620"/>
                <a:gd name="connsiteY5" fmla="*/ 964626 h 2188332"/>
                <a:gd name="connsiteX6" fmla="*/ 2670810 w 5341620"/>
                <a:gd name="connsiteY6" fmla="*/ 1641249 h 2188332"/>
                <a:gd name="connsiteX7" fmla="*/ 4573557 w 5341620"/>
                <a:gd name="connsiteY7" fmla="*/ 804606 h 2188332"/>
                <a:gd name="connsiteX8" fmla="*/ 2747010 w 5341620"/>
                <a:gd name="connsiteY8" fmla="*/ 227043 h 2188332"/>
                <a:gd name="connsiteX9" fmla="*/ 1004283 w 5341620"/>
                <a:gd name="connsiteY9" fmla="*/ 964626 h 2188332"/>
                <a:gd name="connsiteX0" fmla="*/ 0 w 5532120"/>
                <a:gd name="connsiteY0" fmla="*/ 1094168 h 2188336"/>
                <a:gd name="connsiteX1" fmla="*/ 2670810 w 5532120"/>
                <a:gd name="connsiteY1" fmla="*/ 2 h 2188336"/>
                <a:gd name="connsiteX2" fmla="*/ 5532120 w 5532120"/>
                <a:gd name="connsiteY2" fmla="*/ 1086548 h 2188336"/>
                <a:gd name="connsiteX3" fmla="*/ 2670810 w 5532120"/>
                <a:gd name="connsiteY3" fmla="*/ 2188334 h 2188336"/>
                <a:gd name="connsiteX4" fmla="*/ 0 w 5532120"/>
                <a:gd name="connsiteY4" fmla="*/ 1094168 h 2188336"/>
                <a:gd name="connsiteX5" fmla="*/ 1004283 w 5532120"/>
                <a:gd name="connsiteY5" fmla="*/ 964628 h 2188336"/>
                <a:gd name="connsiteX6" fmla="*/ 2670810 w 5532120"/>
                <a:gd name="connsiteY6" fmla="*/ 1641251 h 2188336"/>
                <a:gd name="connsiteX7" fmla="*/ 4573557 w 5532120"/>
                <a:gd name="connsiteY7" fmla="*/ 804608 h 2188336"/>
                <a:gd name="connsiteX8" fmla="*/ 2747010 w 5532120"/>
                <a:gd name="connsiteY8" fmla="*/ 227045 h 2188336"/>
                <a:gd name="connsiteX9" fmla="*/ 1004283 w 5532120"/>
                <a:gd name="connsiteY9" fmla="*/ 964628 h 2188336"/>
                <a:gd name="connsiteX0" fmla="*/ 0 w 5532318"/>
                <a:gd name="connsiteY0" fmla="*/ 1094171 h 2188339"/>
                <a:gd name="connsiteX1" fmla="*/ 2670810 w 5532318"/>
                <a:gd name="connsiteY1" fmla="*/ 5 h 2188339"/>
                <a:gd name="connsiteX2" fmla="*/ 5532120 w 5532318"/>
                <a:gd name="connsiteY2" fmla="*/ 1086551 h 2188339"/>
                <a:gd name="connsiteX3" fmla="*/ 2670810 w 5532318"/>
                <a:gd name="connsiteY3" fmla="*/ 2188337 h 2188339"/>
                <a:gd name="connsiteX4" fmla="*/ 0 w 5532318"/>
                <a:gd name="connsiteY4" fmla="*/ 1094171 h 2188339"/>
                <a:gd name="connsiteX5" fmla="*/ 1004283 w 5532318"/>
                <a:gd name="connsiteY5" fmla="*/ 964631 h 2188339"/>
                <a:gd name="connsiteX6" fmla="*/ 2670810 w 5532318"/>
                <a:gd name="connsiteY6" fmla="*/ 1641254 h 2188339"/>
                <a:gd name="connsiteX7" fmla="*/ 4573557 w 5532318"/>
                <a:gd name="connsiteY7" fmla="*/ 804611 h 2188339"/>
                <a:gd name="connsiteX8" fmla="*/ 2747010 w 5532318"/>
                <a:gd name="connsiteY8" fmla="*/ 227048 h 2188339"/>
                <a:gd name="connsiteX9" fmla="*/ 1004283 w 5532318"/>
                <a:gd name="connsiteY9" fmla="*/ 964631 h 2188339"/>
                <a:gd name="connsiteX0" fmla="*/ 0 w 5532318"/>
                <a:gd name="connsiteY0" fmla="*/ 1094171 h 2188339"/>
                <a:gd name="connsiteX1" fmla="*/ 2670810 w 5532318"/>
                <a:gd name="connsiteY1" fmla="*/ 5 h 2188339"/>
                <a:gd name="connsiteX2" fmla="*/ 5532120 w 5532318"/>
                <a:gd name="connsiteY2" fmla="*/ 1086551 h 2188339"/>
                <a:gd name="connsiteX3" fmla="*/ 2670810 w 5532318"/>
                <a:gd name="connsiteY3" fmla="*/ 2188337 h 2188339"/>
                <a:gd name="connsiteX4" fmla="*/ 0 w 5532318"/>
                <a:gd name="connsiteY4" fmla="*/ 1094171 h 2188339"/>
                <a:gd name="connsiteX5" fmla="*/ 1004283 w 5532318"/>
                <a:gd name="connsiteY5" fmla="*/ 964631 h 2188339"/>
                <a:gd name="connsiteX6" fmla="*/ 2670810 w 5532318"/>
                <a:gd name="connsiteY6" fmla="*/ 1641254 h 2188339"/>
                <a:gd name="connsiteX7" fmla="*/ 4573557 w 5532318"/>
                <a:gd name="connsiteY7" fmla="*/ 804611 h 2188339"/>
                <a:gd name="connsiteX8" fmla="*/ 2747010 w 5532318"/>
                <a:gd name="connsiteY8" fmla="*/ 227048 h 2188339"/>
                <a:gd name="connsiteX9" fmla="*/ 1004283 w 5532318"/>
                <a:gd name="connsiteY9" fmla="*/ 964631 h 2188339"/>
                <a:gd name="connsiteX0" fmla="*/ 0 w 5532318"/>
                <a:gd name="connsiteY0" fmla="*/ 1106371 h 2200539"/>
                <a:gd name="connsiteX1" fmla="*/ 2670810 w 5532318"/>
                <a:gd name="connsiteY1" fmla="*/ 12205 h 2200539"/>
                <a:gd name="connsiteX2" fmla="*/ 5532120 w 5532318"/>
                <a:gd name="connsiteY2" fmla="*/ 1098751 h 2200539"/>
                <a:gd name="connsiteX3" fmla="*/ 2670810 w 5532318"/>
                <a:gd name="connsiteY3" fmla="*/ 2200537 h 2200539"/>
                <a:gd name="connsiteX4" fmla="*/ 0 w 5532318"/>
                <a:gd name="connsiteY4" fmla="*/ 1106371 h 2200539"/>
                <a:gd name="connsiteX5" fmla="*/ 1004283 w 5532318"/>
                <a:gd name="connsiteY5" fmla="*/ 976831 h 2200539"/>
                <a:gd name="connsiteX6" fmla="*/ 2670810 w 5532318"/>
                <a:gd name="connsiteY6" fmla="*/ 1653454 h 2200539"/>
                <a:gd name="connsiteX7" fmla="*/ 4573557 w 5532318"/>
                <a:gd name="connsiteY7" fmla="*/ 816811 h 2200539"/>
                <a:gd name="connsiteX8" fmla="*/ 2747010 w 5532318"/>
                <a:gd name="connsiteY8" fmla="*/ 239248 h 2200539"/>
                <a:gd name="connsiteX9" fmla="*/ 1004283 w 5532318"/>
                <a:gd name="connsiteY9" fmla="*/ 976831 h 2200539"/>
                <a:gd name="connsiteX0" fmla="*/ 0 w 5532318"/>
                <a:gd name="connsiteY0" fmla="*/ 1094826 h 2188994"/>
                <a:gd name="connsiteX1" fmla="*/ 2670810 w 5532318"/>
                <a:gd name="connsiteY1" fmla="*/ 660 h 2188994"/>
                <a:gd name="connsiteX2" fmla="*/ 5532120 w 5532318"/>
                <a:gd name="connsiteY2" fmla="*/ 1087206 h 2188994"/>
                <a:gd name="connsiteX3" fmla="*/ 2670810 w 5532318"/>
                <a:gd name="connsiteY3" fmla="*/ 2188992 h 2188994"/>
                <a:gd name="connsiteX4" fmla="*/ 0 w 5532318"/>
                <a:gd name="connsiteY4" fmla="*/ 1094826 h 2188994"/>
                <a:gd name="connsiteX5" fmla="*/ 1004283 w 5532318"/>
                <a:gd name="connsiteY5" fmla="*/ 965286 h 2188994"/>
                <a:gd name="connsiteX6" fmla="*/ 2670810 w 5532318"/>
                <a:gd name="connsiteY6" fmla="*/ 1641909 h 2188994"/>
                <a:gd name="connsiteX7" fmla="*/ 4573557 w 5532318"/>
                <a:gd name="connsiteY7" fmla="*/ 805266 h 2188994"/>
                <a:gd name="connsiteX8" fmla="*/ 2747010 w 5532318"/>
                <a:gd name="connsiteY8" fmla="*/ 227703 h 2188994"/>
                <a:gd name="connsiteX9" fmla="*/ 1004283 w 5532318"/>
                <a:gd name="connsiteY9" fmla="*/ 965286 h 218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2318" h="2188994">
                  <a:moveTo>
                    <a:pt x="0" y="1094826"/>
                  </a:moveTo>
                  <a:cubicBezTo>
                    <a:pt x="0" y="490535"/>
                    <a:pt x="1619250" y="-20930"/>
                    <a:pt x="2670810" y="660"/>
                  </a:cubicBezTo>
                  <a:cubicBezTo>
                    <a:pt x="3722370" y="22250"/>
                    <a:pt x="5509260" y="223835"/>
                    <a:pt x="5532120" y="1087206"/>
                  </a:cubicBezTo>
                  <a:cubicBezTo>
                    <a:pt x="5554980" y="1950577"/>
                    <a:pt x="3592830" y="2187722"/>
                    <a:pt x="2670810" y="2188992"/>
                  </a:cubicBezTo>
                  <a:cubicBezTo>
                    <a:pt x="1748790" y="2190262"/>
                    <a:pt x="0" y="1699117"/>
                    <a:pt x="0" y="1094826"/>
                  </a:cubicBezTo>
                  <a:close/>
                  <a:moveTo>
                    <a:pt x="1004283" y="965286"/>
                  </a:moveTo>
                  <a:cubicBezTo>
                    <a:pt x="1029683" y="1482927"/>
                    <a:pt x="2075931" y="1668579"/>
                    <a:pt x="2670810" y="1641909"/>
                  </a:cubicBezTo>
                  <a:cubicBezTo>
                    <a:pt x="3265689" y="1615239"/>
                    <a:pt x="4695477" y="1404592"/>
                    <a:pt x="4573557" y="805266"/>
                  </a:cubicBezTo>
                  <a:cubicBezTo>
                    <a:pt x="4573557" y="503120"/>
                    <a:pt x="3341889" y="201033"/>
                    <a:pt x="2747010" y="227703"/>
                  </a:cubicBezTo>
                  <a:cubicBezTo>
                    <a:pt x="2152131" y="254373"/>
                    <a:pt x="978883" y="447645"/>
                    <a:pt x="1004283" y="965286"/>
                  </a:cubicBezTo>
                  <a:close/>
                </a:path>
              </a:pathLst>
            </a:custGeom>
            <a:solidFill>
              <a:srgbClr val="00579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feld 60">
              <a:extLst>
                <a:ext uri="{FF2B5EF4-FFF2-40B4-BE49-F238E27FC236}">
                  <a16:creationId xmlns:a16="http://schemas.microsoft.com/office/drawing/2014/main" id="{183792F4-4BA9-498F-9B26-59A2A4DF8319}"/>
                </a:ext>
              </a:extLst>
            </p:cNvPr>
            <p:cNvSpPr txBox="1"/>
            <p:nvPr/>
          </p:nvSpPr>
          <p:spPr bwMode="gray">
            <a:xfrm>
              <a:off x="4871185" y="5563884"/>
              <a:ext cx="22296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Possibilidade de </a:t>
              </a:r>
              <a:r>
                <a:rPr lang="pt-BR" sz="1400" b="1" dirty="0">
                  <a:solidFill>
                    <a:srgbClr val="646464"/>
                  </a:solidFill>
                </a:rPr>
                <a:t>Migração </a:t>
              </a:r>
              <a:br>
                <a:rPr lang="pt-BR" sz="1400" b="1" dirty="0">
                  <a:solidFill>
                    <a:srgbClr val="646464"/>
                  </a:solidFill>
                </a:rPr>
              </a:br>
              <a:r>
                <a:rPr lang="pt-BR" sz="1200" dirty="0">
                  <a:solidFill>
                    <a:srgbClr val="646464"/>
                  </a:solidFill>
                </a:rPr>
                <a:t>dos servidores se previsto na legislação estadual</a:t>
              </a:r>
            </a:p>
          </p:txBody>
        </p:sp>
        <p:sp>
          <p:nvSpPr>
            <p:cNvPr id="25" name="Textfeld 57">
              <a:extLst>
                <a:ext uri="{FF2B5EF4-FFF2-40B4-BE49-F238E27FC236}">
                  <a16:creationId xmlns:a16="http://schemas.microsoft.com/office/drawing/2014/main" id="{80BAFF9D-DC39-44ED-ADD7-A57B6708DCB2}"/>
                </a:ext>
              </a:extLst>
            </p:cNvPr>
            <p:cNvSpPr txBox="1"/>
            <p:nvPr/>
          </p:nvSpPr>
          <p:spPr bwMode="gray">
            <a:xfrm>
              <a:off x="8862103" y="2975213"/>
              <a:ext cx="26529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646464"/>
                  </a:solidFill>
                </a:rPr>
                <a:t>Adesão automática </a:t>
              </a:r>
              <a:r>
                <a:rPr lang="pt-BR" sz="1200" dirty="0">
                  <a:solidFill>
                    <a:srgbClr val="646464"/>
                  </a:solidFill>
                </a:rPr>
                <a:t>para os novos servidores com </a:t>
              </a:r>
              <a:r>
                <a:rPr kumimoji="0" lang="pt-BR" sz="1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opt</a:t>
              </a:r>
              <a:r>
                <a:rPr kumimoji="0" lang="pt-B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out </a:t>
              </a:r>
              <a:r>
                <a:rPr lang="pt-BR" sz="1200" dirty="0">
                  <a:solidFill>
                    <a:srgbClr val="646464"/>
                  </a:solidFill>
                </a:rPr>
                <a:t>no prazo de 90 dias</a:t>
              </a:r>
            </a:p>
          </p:txBody>
        </p:sp>
        <p:sp>
          <p:nvSpPr>
            <p:cNvPr id="26" name="Textfeld 56">
              <a:extLst>
                <a:ext uri="{FF2B5EF4-FFF2-40B4-BE49-F238E27FC236}">
                  <a16:creationId xmlns:a16="http://schemas.microsoft.com/office/drawing/2014/main" id="{4282799E-AC92-4966-8CB3-6301DAADED4B}"/>
                </a:ext>
              </a:extLst>
            </p:cNvPr>
            <p:cNvSpPr txBox="1"/>
            <p:nvPr/>
          </p:nvSpPr>
          <p:spPr bwMode="gray">
            <a:xfrm>
              <a:off x="6893303" y="1787571"/>
              <a:ext cx="252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646464"/>
                  </a:solidFill>
                </a:rPr>
                <a:t>Modalidade de </a:t>
              </a:r>
              <a:r>
                <a:rPr lang="pt-BR" sz="1400" b="1" dirty="0">
                  <a:solidFill>
                    <a:srgbClr val="646464"/>
                  </a:solidFill>
                </a:rPr>
                <a:t>Contribuição Definida </a:t>
              </a:r>
              <a:r>
                <a:rPr lang="pt-BR" sz="1200" dirty="0">
                  <a:solidFill>
                    <a:srgbClr val="646464"/>
                  </a:solidFill>
                </a:rPr>
                <a:t>com contratação de benefícios de risco junto à </a:t>
              </a:r>
              <a:r>
                <a:rPr lang="pt-BR" sz="1400" b="1" dirty="0">
                  <a:solidFill>
                    <a:srgbClr val="646464"/>
                  </a:solidFill>
                </a:rPr>
                <a:t>Seguradora</a:t>
              </a:r>
            </a:p>
          </p:txBody>
        </p:sp>
        <p:sp>
          <p:nvSpPr>
            <p:cNvPr id="27" name="Textfeld 58">
              <a:extLst>
                <a:ext uri="{FF2B5EF4-FFF2-40B4-BE49-F238E27FC236}">
                  <a16:creationId xmlns:a16="http://schemas.microsoft.com/office/drawing/2014/main" id="{8DA2E924-8203-47FB-92BA-62EF724DE539}"/>
                </a:ext>
              </a:extLst>
            </p:cNvPr>
            <p:cNvSpPr txBox="1"/>
            <p:nvPr/>
          </p:nvSpPr>
          <p:spPr bwMode="gray">
            <a:xfrm>
              <a:off x="2308637" y="1806708"/>
              <a:ext cx="28493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200" dirty="0">
                  <a:solidFill>
                    <a:srgbClr val="646464"/>
                  </a:solidFill>
                </a:rPr>
                <a:t>100% em </a:t>
              </a:r>
              <a:r>
                <a:rPr lang="pt-BR" sz="1400" b="1" dirty="0">
                  <a:solidFill>
                    <a:srgbClr val="646464"/>
                  </a:solidFill>
                </a:rPr>
                <a:t>conformidade </a:t>
              </a:r>
              <a:r>
                <a:rPr lang="pt-BR" sz="1200" dirty="0">
                  <a:solidFill>
                    <a:srgbClr val="646464"/>
                  </a:solidFill>
                </a:rPr>
                <a:t>com os comandos das legais aplicáveis ao Regime de Previdência Complementar</a:t>
              </a:r>
            </a:p>
          </p:txBody>
        </p:sp>
        <p:sp>
          <p:nvSpPr>
            <p:cNvPr id="28" name="Textfeld 59">
              <a:extLst>
                <a:ext uri="{FF2B5EF4-FFF2-40B4-BE49-F238E27FC236}">
                  <a16:creationId xmlns:a16="http://schemas.microsoft.com/office/drawing/2014/main" id="{33F57933-A820-4F35-A2BB-B6B0D5A3EC89}"/>
                </a:ext>
              </a:extLst>
            </p:cNvPr>
            <p:cNvSpPr txBox="1"/>
            <p:nvPr/>
          </p:nvSpPr>
          <p:spPr bwMode="gray">
            <a:xfrm>
              <a:off x="8617727" y="5048947"/>
              <a:ext cx="24512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646464"/>
                  </a:solidFill>
                </a:rPr>
                <a:t>Contribuições paritárias </a:t>
              </a:r>
              <a:r>
                <a:rPr lang="pt-BR" sz="1200" dirty="0">
                  <a:solidFill>
                    <a:srgbClr val="646464"/>
                  </a:solidFill>
                </a:rPr>
                <a:t>de até </a:t>
              </a:r>
              <a:r>
                <a:rPr lang="pt-BR" sz="1400" b="1" dirty="0">
                  <a:solidFill>
                    <a:srgbClr val="646464"/>
                  </a:solidFill>
                </a:rPr>
                <a:t>8,5%</a:t>
              </a:r>
              <a:r>
                <a:rPr lang="pt-BR" sz="1200" dirty="0">
                  <a:solidFill>
                    <a:srgbClr val="646464"/>
                  </a:solidFill>
                </a:rPr>
                <a:t> sobre a remuneração </a:t>
              </a:r>
              <a:r>
                <a:rPr lang="pt-BR" sz="1400" b="1" dirty="0">
                  <a:solidFill>
                    <a:srgbClr val="646464"/>
                  </a:solidFill>
                </a:rPr>
                <a:t>acima do teto</a:t>
              </a:r>
              <a:r>
                <a:rPr lang="pt-BR" sz="1200" dirty="0">
                  <a:solidFill>
                    <a:srgbClr val="646464"/>
                  </a:solidFill>
                </a:rPr>
                <a:t> do RGPS</a:t>
              </a:r>
            </a:p>
          </p:txBody>
        </p:sp>
        <p:sp>
          <p:nvSpPr>
            <p:cNvPr id="29" name="Textfeld 61">
              <a:extLst>
                <a:ext uri="{FF2B5EF4-FFF2-40B4-BE49-F238E27FC236}">
                  <a16:creationId xmlns:a16="http://schemas.microsoft.com/office/drawing/2014/main" id="{1C6E1E0E-060E-4F2A-9E48-235DD5B32DA3}"/>
                </a:ext>
              </a:extLst>
            </p:cNvPr>
            <p:cNvSpPr txBox="1"/>
            <p:nvPr/>
          </p:nvSpPr>
          <p:spPr bwMode="gray">
            <a:xfrm>
              <a:off x="835612" y="4946195"/>
              <a:ext cx="2584904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Possibilidade de adesão de </a:t>
              </a:r>
              <a:r>
                <a:rPr lang="pt-BR" sz="1400" b="1" dirty="0">
                  <a:solidFill>
                    <a:srgbClr val="646464"/>
                  </a:solidFill>
                </a:rPr>
                <a:t>servidores facultativos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ou seja, os com remuneração inferior ao teto do RGPS, se previsto na legislação estadual</a:t>
              </a:r>
              <a:endParaRPr lang="pt-BR" sz="1200" dirty="0">
                <a:solidFill>
                  <a:srgbClr val="646464"/>
                </a:solidFill>
              </a:endParaRPr>
            </a:p>
          </p:txBody>
        </p:sp>
        <p:sp>
          <p:nvSpPr>
            <p:cNvPr id="30" name="Textfeld 64">
              <a:extLst>
                <a:ext uri="{FF2B5EF4-FFF2-40B4-BE49-F238E27FC236}">
                  <a16:creationId xmlns:a16="http://schemas.microsoft.com/office/drawing/2014/main" id="{35FB7838-1041-4284-8705-AA73FB4ECB49}"/>
                </a:ext>
              </a:extLst>
            </p:cNvPr>
            <p:cNvSpPr txBox="1"/>
            <p:nvPr/>
          </p:nvSpPr>
          <p:spPr bwMode="gray">
            <a:xfrm>
              <a:off x="610466" y="2954914"/>
              <a:ext cx="25849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rgbClr val="646464"/>
                  </a:solidFill>
                </a:rPr>
                <a:t>Elegibilidade condicionada</a:t>
              </a:r>
              <a:r>
                <a:rPr lang="pt-BR" sz="1200" dirty="0">
                  <a:solidFill>
                    <a:srgbClr val="646464"/>
                  </a:solidFill>
                </a:rPr>
                <a:t> à concessão de benefício de </a:t>
              </a:r>
              <a:r>
                <a:rPr lang="pt-BR" sz="1400" b="1" dirty="0">
                  <a:solidFill>
                    <a:srgbClr val="646464"/>
                  </a:solidFill>
                </a:rPr>
                <a:t>aposentadoria</a:t>
              </a:r>
              <a:r>
                <a:rPr lang="pt-BR" sz="1200" dirty="0">
                  <a:solidFill>
                    <a:srgbClr val="646464"/>
                  </a:solidFill>
                </a:rPr>
                <a:t> </a:t>
              </a:r>
              <a:r>
                <a:rPr lang="pt-BR" sz="1400" b="1" dirty="0">
                  <a:solidFill>
                    <a:srgbClr val="646464"/>
                  </a:solidFill>
                </a:rPr>
                <a:t>pelo</a:t>
              </a:r>
              <a:r>
                <a:rPr lang="pt-BR" sz="1200" dirty="0">
                  <a:solidFill>
                    <a:srgbClr val="646464"/>
                  </a:solidFill>
                </a:rPr>
                <a:t> </a:t>
              </a:r>
              <a:r>
                <a:rPr lang="pt-BR" sz="1400" b="1" dirty="0">
                  <a:solidFill>
                    <a:srgbClr val="646464"/>
                  </a:solidFill>
                </a:rPr>
                <a:t>RPPS Estadual</a:t>
              </a:r>
            </a:p>
          </p:txBody>
        </p:sp>
        <p:sp>
          <p:nvSpPr>
            <p:cNvPr id="31" name="Ellipse 239">
              <a:extLst>
                <a:ext uri="{FF2B5EF4-FFF2-40B4-BE49-F238E27FC236}">
                  <a16:creationId xmlns:a16="http://schemas.microsoft.com/office/drawing/2014/main" id="{DEE40B65-D973-4B72-9093-F75A2BEF41B4}"/>
                </a:ext>
              </a:extLst>
            </p:cNvPr>
            <p:cNvSpPr/>
            <p:nvPr/>
          </p:nvSpPr>
          <p:spPr bwMode="gray">
            <a:xfrm>
              <a:off x="7585677" y="4298210"/>
              <a:ext cx="544018" cy="50703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Ellipse 240">
              <a:extLst>
                <a:ext uri="{FF2B5EF4-FFF2-40B4-BE49-F238E27FC236}">
                  <a16:creationId xmlns:a16="http://schemas.microsoft.com/office/drawing/2014/main" id="{7FA07FA5-C5DA-40F6-8D5B-416EE7650FB4}"/>
                </a:ext>
              </a:extLst>
            </p:cNvPr>
            <p:cNvSpPr/>
            <p:nvPr/>
          </p:nvSpPr>
          <p:spPr bwMode="gray">
            <a:xfrm>
              <a:off x="5581443" y="4722038"/>
              <a:ext cx="485692" cy="485690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3" name="Ellipse 238">
              <a:extLst>
                <a:ext uri="{FF2B5EF4-FFF2-40B4-BE49-F238E27FC236}">
                  <a16:creationId xmlns:a16="http://schemas.microsoft.com/office/drawing/2014/main" id="{6F6FBABF-0305-46E0-AD4F-9AE857B15189}"/>
                </a:ext>
              </a:extLst>
            </p:cNvPr>
            <p:cNvSpPr/>
            <p:nvPr/>
          </p:nvSpPr>
          <p:spPr bwMode="gray">
            <a:xfrm>
              <a:off x="7917542" y="3366100"/>
              <a:ext cx="532123" cy="50120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" name="Ellipse 244">
              <a:extLst>
                <a:ext uri="{FF2B5EF4-FFF2-40B4-BE49-F238E27FC236}">
                  <a16:creationId xmlns:a16="http://schemas.microsoft.com/office/drawing/2014/main" id="{91B3DC07-3851-473D-B3CC-E59DC4D3FA2C}"/>
                </a:ext>
              </a:extLst>
            </p:cNvPr>
            <p:cNvSpPr/>
            <p:nvPr/>
          </p:nvSpPr>
          <p:spPr bwMode="gray">
            <a:xfrm>
              <a:off x="3791120" y="4298210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5" name="Ellipse 117">
              <a:extLst>
                <a:ext uri="{FF2B5EF4-FFF2-40B4-BE49-F238E27FC236}">
                  <a16:creationId xmlns:a16="http://schemas.microsoft.com/office/drawing/2014/main" id="{D9D2750C-4099-4F85-8DAB-FE1176BDA32B}"/>
                </a:ext>
              </a:extLst>
            </p:cNvPr>
            <p:cNvSpPr/>
            <p:nvPr/>
          </p:nvSpPr>
          <p:spPr bwMode="gray">
            <a:xfrm>
              <a:off x="6625302" y="2954304"/>
              <a:ext cx="436933" cy="419557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16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56" name="Straight Connector 21">
              <a:extLst>
                <a:ext uri="{FF2B5EF4-FFF2-40B4-BE49-F238E27FC236}">
                  <a16:creationId xmlns:a16="http://schemas.microsoft.com/office/drawing/2014/main" id="{58677FD8-67E7-40C8-AA9B-3DB318350F81}"/>
                </a:ext>
              </a:extLst>
            </p:cNvPr>
            <p:cNvCxnSpPr>
              <a:cxnSpLocks/>
              <a:stCxn id="23" idx="0"/>
              <a:endCxn id="23" idx="5"/>
            </p:cNvCxnSpPr>
            <p:nvPr/>
          </p:nvCxnSpPr>
          <p:spPr>
            <a:xfrm flipV="1">
              <a:off x="3152971" y="4111687"/>
              <a:ext cx="1004283" cy="129540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398">
              <a:extLst>
                <a:ext uri="{FF2B5EF4-FFF2-40B4-BE49-F238E27FC236}">
                  <a16:creationId xmlns:a16="http://schemas.microsoft.com/office/drawing/2014/main" id="{8555969A-71FB-43BB-B233-081E0F73820E}"/>
                </a:ext>
              </a:extLst>
            </p:cNvPr>
            <p:cNvCxnSpPr>
              <a:cxnSpLocks/>
            </p:cNvCxnSpPr>
            <p:nvPr/>
          </p:nvCxnSpPr>
          <p:spPr>
            <a:xfrm>
              <a:off x="4249953" y="3418809"/>
              <a:ext cx="446940" cy="152321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99">
              <a:extLst>
                <a:ext uri="{FF2B5EF4-FFF2-40B4-BE49-F238E27FC236}">
                  <a16:creationId xmlns:a16="http://schemas.microsoft.com/office/drawing/2014/main" id="{A9AD6382-27E9-4307-B344-721545B9A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331" y="3399041"/>
              <a:ext cx="505588" cy="172089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400">
              <a:extLst>
                <a:ext uri="{FF2B5EF4-FFF2-40B4-BE49-F238E27FC236}">
                  <a16:creationId xmlns:a16="http://schemas.microsoft.com/office/drawing/2014/main" id="{03D33F8E-ACFD-465A-9BFD-AD89ACB319CE}"/>
                </a:ext>
              </a:extLst>
            </p:cNvPr>
            <p:cNvCxnSpPr>
              <a:cxnSpLocks/>
            </p:cNvCxnSpPr>
            <p:nvPr/>
          </p:nvCxnSpPr>
          <p:spPr>
            <a:xfrm>
              <a:off x="7757069" y="4076749"/>
              <a:ext cx="893999" cy="35027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01">
              <a:extLst>
                <a:ext uri="{FF2B5EF4-FFF2-40B4-BE49-F238E27FC236}">
                  <a16:creationId xmlns:a16="http://schemas.microsoft.com/office/drawing/2014/main" id="{6D3AFC03-8EFC-442D-9F1F-2B9B05EBFDB4}"/>
                </a:ext>
              </a:extLst>
            </p:cNvPr>
            <p:cNvCxnSpPr>
              <a:cxnSpLocks/>
            </p:cNvCxnSpPr>
            <p:nvPr/>
          </p:nvCxnSpPr>
          <p:spPr>
            <a:xfrm>
              <a:off x="6893303" y="4637238"/>
              <a:ext cx="495464" cy="519954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02">
              <a:extLst>
                <a:ext uri="{FF2B5EF4-FFF2-40B4-BE49-F238E27FC236}">
                  <a16:creationId xmlns:a16="http://schemas.microsoft.com/office/drawing/2014/main" id="{C2F0B41D-C88C-4FE4-B13C-588B9B8B6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7537" y="4708676"/>
              <a:ext cx="515069" cy="393700"/>
            </a:xfrm>
            <a:prstGeom prst="line">
              <a:avLst/>
            </a:prstGeom>
            <a:ln w="28575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lipse 239">
              <a:extLst>
                <a:ext uri="{FF2B5EF4-FFF2-40B4-BE49-F238E27FC236}">
                  <a16:creationId xmlns:a16="http://schemas.microsoft.com/office/drawing/2014/main" id="{D0C6EBD2-6A26-4FA8-9821-AAA7DD450A4A}"/>
                </a:ext>
              </a:extLst>
            </p:cNvPr>
            <p:cNvSpPr/>
            <p:nvPr/>
          </p:nvSpPr>
          <p:spPr bwMode="gray">
            <a:xfrm>
              <a:off x="3661651" y="3429521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3" name="Ellipse 239">
              <a:extLst>
                <a:ext uri="{FF2B5EF4-FFF2-40B4-BE49-F238E27FC236}">
                  <a16:creationId xmlns:a16="http://schemas.microsoft.com/office/drawing/2014/main" id="{E5079A36-E805-476A-B5D5-6335EAEB376A}"/>
                </a:ext>
              </a:extLst>
            </p:cNvPr>
            <p:cNvSpPr/>
            <p:nvPr/>
          </p:nvSpPr>
          <p:spPr bwMode="gray">
            <a:xfrm>
              <a:off x="4932606" y="2975213"/>
              <a:ext cx="423828" cy="423828"/>
            </a:xfrm>
            <a:prstGeom prst="ellipse">
              <a:avLst/>
            </a:prstGeom>
            <a:solidFill>
              <a:srgbClr val="0090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0"/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969696"/>
                </a:buClr>
              </a:pPr>
              <a:endParaRPr lang="en-US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4" name="Group 489">
              <a:extLst>
                <a:ext uri="{FF2B5EF4-FFF2-40B4-BE49-F238E27FC236}">
                  <a16:creationId xmlns:a16="http://schemas.microsoft.com/office/drawing/2014/main" id="{918132DF-AB08-490D-B317-605F286C38A0}"/>
                </a:ext>
              </a:extLst>
            </p:cNvPr>
            <p:cNvGrpSpPr/>
            <p:nvPr/>
          </p:nvGrpSpPr>
          <p:grpSpPr>
            <a:xfrm>
              <a:off x="5535789" y="1463027"/>
              <a:ext cx="853906" cy="2586066"/>
              <a:chOff x="5596731" y="1613488"/>
              <a:chExt cx="979819" cy="2967395"/>
            </a:xfrm>
          </p:grpSpPr>
          <p:sp>
            <p:nvSpPr>
              <p:cNvPr id="65" name="Freeform 267">
                <a:extLst>
                  <a:ext uri="{FF2B5EF4-FFF2-40B4-BE49-F238E27FC236}">
                    <a16:creationId xmlns:a16="http://schemas.microsoft.com/office/drawing/2014/main" id="{442B217B-D071-4DCD-8598-73677ECB87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67669" y="2299452"/>
                <a:ext cx="92531" cy="479832"/>
              </a:xfrm>
              <a:custGeom>
                <a:avLst/>
                <a:gdLst/>
                <a:ahLst/>
                <a:cxnLst>
                  <a:cxn ang="0">
                    <a:pos x="12" y="41"/>
                  </a:cxn>
                  <a:cxn ang="0">
                    <a:pos x="0" y="275"/>
                  </a:cxn>
                  <a:cxn ang="0">
                    <a:pos x="34" y="498"/>
                  </a:cxn>
                  <a:cxn ang="0">
                    <a:pos x="1" y="887"/>
                  </a:cxn>
                  <a:cxn ang="0">
                    <a:pos x="35" y="736"/>
                  </a:cxn>
                  <a:cxn ang="0">
                    <a:pos x="18" y="415"/>
                  </a:cxn>
                  <a:cxn ang="0">
                    <a:pos x="24" y="211"/>
                  </a:cxn>
                  <a:cxn ang="0">
                    <a:pos x="29" y="0"/>
                  </a:cxn>
                </a:cxnLst>
                <a:rect l="0" t="0" r="r" b="b"/>
                <a:pathLst>
                  <a:path w="171" h="887">
                    <a:moveTo>
                      <a:pt x="12" y="41"/>
                    </a:moveTo>
                    <a:cubicBezTo>
                      <a:pt x="37" y="97"/>
                      <a:pt x="0" y="207"/>
                      <a:pt x="0" y="275"/>
                    </a:cubicBezTo>
                    <a:cubicBezTo>
                      <a:pt x="0" y="361"/>
                      <a:pt x="6" y="422"/>
                      <a:pt x="34" y="498"/>
                    </a:cubicBezTo>
                    <a:cubicBezTo>
                      <a:pt x="80" y="621"/>
                      <a:pt x="171" y="811"/>
                      <a:pt x="1" y="887"/>
                    </a:cubicBezTo>
                    <a:cubicBezTo>
                      <a:pt x="13" y="832"/>
                      <a:pt x="35" y="802"/>
                      <a:pt x="35" y="736"/>
                    </a:cubicBezTo>
                    <a:cubicBezTo>
                      <a:pt x="35" y="631"/>
                      <a:pt x="28" y="520"/>
                      <a:pt x="18" y="415"/>
                    </a:cubicBezTo>
                    <a:cubicBezTo>
                      <a:pt x="11" y="345"/>
                      <a:pt x="18" y="278"/>
                      <a:pt x="24" y="211"/>
                    </a:cubicBezTo>
                    <a:cubicBezTo>
                      <a:pt x="30" y="144"/>
                      <a:pt x="7" y="62"/>
                      <a:pt x="29" y="0"/>
                    </a:cubicBezTo>
                  </a:path>
                </a:pathLst>
              </a:custGeom>
              <a:solidFill>
                <a:srgbClr val="1B242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8">
                <a:extLst>
                  <a:ext uri="{FF2B5EF4-FFF2-40B4-BE49-F238E27FC236}">
                    <a16:creationId xmlns:a16="http://schemas.microsoft.com/office/drawing/2014/main" id="{BB628CA2-F719-45D0-B65D-54DDB9FEB2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35298" y="4251987"/>
                <a:ext cx="272554" cy="291105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491" y="43"/>
                  </a:cxn>
                  <a:cxn ang="0">
                    <a:pos x="503" y="116"/>
                  </a:cxn>
                  <a:cxn ang="0">
                    <a:pos x="451" y="228"/>
                  </a:cxn>
                  <a:cxn ang="0">
                    <a:pos x="385" y="327"/>
                  </a:cxn>
                  <a:cxn ang="0">
                    <a:pos x="343" y="382"/>
                  </a:cxn>
                  <a:cxn ang="0">
                    <a:pos x="324" y="452"/>
                  </a:cxn>
                  <a:cxn ang="0">
                    <a:pos x="196" y="515"/>
                  </a:cxn>
                  <a:cxn ang="0">
                    <a:pos x="56" y="537"/>
                  </a:cxn>
                  <a:cxn ang="0">
                    <a:pos x="4" y="531"/>
                  </a:cxn>
                  <a:cxn ang="0">
                    <a:pos x="44" y="415"/>
                  </a:cxn>
                  <a:cxn ang="0">
                    <a:pos x="94" y="301"/>
                  </a:cxn>
                  <a:cxn ang="0">
                    <a:pos x="205" y="239"/>
                  </a:cxn>
                  <a:cxn ang="0">
                    <a:pos x="318" y="133"/>
                  </a:cxn>
                  <a:cxn ang="0">
                    <a:pos x="372" y="26"/>
                  </a:cxn>
                  <a:cxn ang="0">
                    <a:pos x="471" y="11"/>
                  </a:cxn>
                </a:cxnLst>
                <a:rect l="0" t="0" r="r" b="b"/>
                <a:pathLst>
                  <a:path w="504" h="538">
                    <a:moveTo>
                      <a:pt x="453" y="0"/>
                    </a:moveTo>
                    <a:cubicBezTo>
                      <a:pt x="468" y="18"/>
                      <a:pt x="482" y="20"/>
                      <a:pt x="491" y="43"/>
                    </a:cubicBezTo>
                    <a:cubicBezTo>
                      <a:pt x="500" y="66"/>
                      <a:pt x="502" y="91"/>
                      <a:pt x="503" y="116"/>
                    </a:cubicBezTo>
                    <a:cubicBezTo>
                      <a:pt x="504" y="156"/>
                      <a:pt x="497" y="220"/>
                      <a:pt x="451" y="228"/>
                    </a:cubicBezTo>
                    <a:cubicBezTo>
                      <a:pt x="427" y="259"/>
                      <a:pt x="408" y="295"/>
                      <a:pt x="385" y="327"/>
                    </a:cubicBezTo>
                    <a:cubicBezTo>
                      <a:pt x="373" y="344"/>
                      <a:pt x="349" y="362"/>
                      <a:pt x="343" y="382"/>
                    </a:cubicBezTo>
                    <a:cubicBezTo>
                      <a:pt x="334" y="411"/>
                      <a:pt x="345" y="427"/>
                      <a:pt x="324" y="452"/>
                    </a:cubicBezTo>
                    <a:cubicBezTo>
                      <a:pt x="289" y="493"/>
                      <a:pt x="242" y="495"/>
                      <a:pt x="196" y="515"/>
                    </a:cubicBezTo>
                    <a:cubicBezTo>
                      <a:pt x="151" y="535"/>
                      <a:pt x="109" y="535"/>
                      <a:pt x="56" y="537"/>
                    </a:cubicBezTo>
                    <a:cubicBezTo>
                      <a:pt x="42" y="538"/>
                      <a:pt x="19" y="532"/>
                      <a:pt x="4" y="531"/>
                    </a:cubicBezTo>
                    <a:cubicBezTo>
                      <a:pt x="0" y="499"/>
                      <a:pt x="30" y="441"/>
                      <a:pt x="44" y="415"/>
                    </a:cubicBezTo>
                    <a:cubicBezTo>
                      <a:pt x="62" y="381"/>
                      <a:pt x="70" y="333"/>
                      <a:pt x="94" y="301"/>
                    </a:cubicBezTo>
                    <a:cubicBezTo>
                      <a:pt x="120" y="267"/>
                      <a:pt x="170" y="258"/>
                      <a:pt x="205" y="239"/>
                    </a:cubicBezTo>
                    <a:cubicBezTo>
                      <a:pt x="250" y="213"/>
                      <a:pt x="288" y="178"/>
                      <a:pt x="318" y="133"/>
                    </a:cubicBezTo>
                    <a:cubicBezTo>
                      <a:pt x="340" y="101"/>
                      <a:pt x="341" y="52"/>
                      <a:pt x="372" y="26"/>
                    </a:cubicBezTo>
                    <a:cubicBezTo>
                      <a:pt x="398" y="5"/>
                      <a:pt x="439" y="6"/>
                      <a:pt x="471" y="11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9">
                <a:extLst>
                  <a:ext uri="{FF2B5EF4-FFF2-40B4-BE49-F238E27FC236}">
                    <a16:creationId xmlns:a16="http://schemas.microsoft.com/office/drawing/2014/main" id="{616B9C94-B43B-4D8A-BEC3-40A9663CB7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85457" y="3032597"/>
                <a:ext cx="420969" cy="1436288"/>
              </a:xfrm>
              <a:custGeom>
                <a:avLst/>
                <a:gdLst/>
                <a:ahLst/>
                <a:cxnLst>
                  <a:cxn ang="0">
                    <a:pos x="751" y="46"/>
                  </a:cxn>
                  <a:cxn ang="0">
                    <a:pos x="715" y="302"/>
                  </a:cxn>
                  <a:cxn ang="0">
                    <a:pos x="696" y="587"/>
                  </a:cxn>
                  <a:cxn ang="0">
                    <a:pos x="681" y="884"/>
                  </a:cxn>
                  <a:cxn ang="0">
                    <a:pos x="689" y="1016"/>
                  </a:cxn>
                  <a:cxn ang="0">
                    <a:pos x="651" y="1113"/>
                  </a:cxn>
                  <a:cxn ang="0">
                    <a:pos x="622" y="1298"/>
                  </a:cxn>
                  <a:cxn ang="0">
                    <a:pos x="568" y="1465"/>
                  </a:cxn>
                  <a:cxn ang="0">
                    <a:pos x="547" y="1679"/>
                  </a:cxn>
                  <a:cxn ang="0">
                    <a:pos x="424" y="2026"/>
                  </a:cxn>
                  <a:cxn ang="0">
                    <a:pos x="377" y="2201"/>
                  </a:cxn>
                  <a:cxn ang="0">
                    <a:pos x="377" y="2291"/>
                  </a:cxn>
                  <a:cxn ang="0">
                    <a:pos x="374" y="2408"/>
                  </a:cxn>
                  <a:cxn ang="0">
                    <a:pos x="286" y="2521"/>
                  </a:cxn>
                  <a:cxn ang="0">
                    <a:pos x="211" y="2655"/>
                  </a:cxn>
                  <a:cxn ang="0">
                    <a:pos x="12" y="2581"/>
                  </a:cxn>
                  <a:cxn ang="0">
                    <a:pos x="113" y="2475"/>
                  </a:cxn>
                  <a:cxn ang="0">
                    <a:pos x="210" y="2354"/>
                  </a:cxn>
                  <a:cxn ang="0">
                    <a:pos x="252" y="1741"/>
                  </a:cxn>
                  <a:cxn ang="0">
                    <a:pos x="270" y="1473"/>
                  </a:cxn>
                  <a:cxn ang="0">
                    <a:pos x="283" y="1380"/>
                  </a:cxn>
                  <a:cxn ang="0">
                    <a:pos x="345" y="1184"/>
                  </a:cxn>
                  <a:cxn ang="0">
                    <a:pos x="354" y="1079"/>
                  </a:cxn>
                  <a:cxn ang="0">
                    <a:pos x="372" y="967"/>
                  </a:cxn>
                  <a:cxn ang="0">
                    <a:pos x="357" y="676"/>
                  </a:cxn>
                  <a:cxn ang="0">
                    <a:pos x="358" y="8"/>
                  </a:cxn>
                  <a:cxn ang="0">
                    <a:pos x="778" y="50"/>
                  </a:cxn>
                </a:cxnLst>
                <a:rect l="0" t="0" r="r" b="b"/>
                <a:pathLst>
                  <a:path w="778" h="2655">
                    <a:moveTo>
                      <a:pt x="751" y="46"/>
                    </a:moveTo>
                    <a:cubicBezTo>
                      <a:pt x="750" y="133"/>
                      <a:pt x="733" y="218"/>
                      <a:pt x="715" y="302"/>
                    </a:cubicBezTo>
                    <a:cubicBezTo>
                      <a:pt x="694" y="393"/>
                      <a:pt x="701" y="495"/>
                      <a:pt x="696" y="587"/>
                    </a:cubicBezTo>
                    <a:cubicBezTo>
                      <a:pt x="692" y="687"/>
                      <a:pt x="680" y="784"/>
                      <a:pt x="681" y="884"/>
                    </a:cubicBezTo>
                    <a:cubicBezTo>
                      <a:pt x="681" y="929"/>
                      <a:pt x="689" y="970"/>
                      <a:pt x="689" y="1016"/>
                    </a:cubicBezTo>
                    <a:cubicBezTo>
                      <a:pt x="688" y="1062"/>
                      <a:pt x="669" y="1075"/>
                      <a:pt x="651" y="1113"/>
                    </a:cubicBezTo>
                    <a:cubicBezTo>
                      <a:pt x="634" y="1151"/>
                      <a:pt x="641" y="1272"/>
                      <a:pt x="622" y="1298"/>
                    </a:cubicBezTo>
                    <a:cubicBezTo>
                      <a:pt x="592" y="1340"/>
                      <a:pt x="568" y="1404"/>
                      <a:pt x="568" y="1465"/>
                    </a:cubicBezTo>
                    <a:cubicBezTo>
                      <a:pt x="568" y="1538"/>
                      <a:pt x="568" y="1609"/>
                      <a:pt x="547" y="1679"/>
                    </a:cubicBezTo>
                    <a:cubicBezTo>
                      <a:pt x="529" y="1741"/>
                      <a:pt x="445" y="1972"/>
                      <a:pt x="424" y="2026"/>
                    </a:cubicBezTo>
                    <a:cubicBezTo>
                      <a:pt x="402" y="2084"/>
                      <a:pt x="382" y="2137"/>
                      <a:pt x="377" y="2201"/>
                    </a:cubicBezTo>
                    <a:cubicBezTo>
                      <a:pt x="374" y="2231"/>
                      <a:pt x="370" y="2262"/>
                      <a:pt x="377" y="2291"/>
                    </a:cubicBezTo>
                    <a:cubicBezTo>
                      <a:pt x="384" y="2320"/>
                      <a:pt x="384" y="2374"/>
                      <a:pt x="374" y="2408"/>
                    </a:cubicBezTo>
                    <a:cubicBezTo>
                      <a:pt x="358" y="2461"/>
                      <a:pt x="327" y="2480"/>
                      <a:pt x="286" y="2521"/>
                    </a:cubicBezTo>
                    <a:cubicBezTo>
                      <a:pt x="255" y="2552"/>
                      <a:pt x="255" y="2616"/>
                      <a:pt x="211" y="2655"/>
                    </a:cubicBezTo>
                    <a:cubicBezTo>
                      <a:pt x="211" y="2655"/>
                      <a:pt x="0" y="2611"/>
                      <a:pt x="12" y="2581"/>
                    </a:cubicBezTo>
                    <a:cubicBezTo>
                      <a:pt x="29" y="2541"/>
                      <a:pt x="79" y="2502"/>
                      <a:pt x="113" y="2475"/>
                    </a:cubicBezTo>
                    <a:cubicBezTo>
                      <a:pt x="148" y="2445"/>
                      <a:pt x="189" y="2396"/>
                      <a:pt x="210" y="2354"/>
                    </a:cubicBezTo>
                    <a:cubicBezTo>
                      <a:pt x="236" y="2303"/>
                      <a:pt x="255" y="1803"/>
                      <a:pt x="252" y="1741"/>
                    </a:cubicBezTo>
                    <a:cubicBezTo>
                      <a:pt x="251" y="1710"/>
                      <a:pt x="264" y="1503"/>
                      <a:pt x="270" y="1473"/>
                    </a:cubicBezTo>
                    <a:cubicBezTo>
                      <a:pt x="277" y="1436"/>
                      <a:pt x="286" y="1414"/>
                      <a:pt x="283" y="1380"/>
                    </a:cubicBezTo>
                    <a:cubicBezTo>
                      <a:pt x="278" y="1310"/>
                      <a:pt x="329" y="1249"/>
                      <a:pt x="345" y="1184"/>
                    </a:cubicBezTo>
                    <a:cubicBezTo>
                      <a:pt x="354" y="1152"/>
                      <a:pt x="350" y="1112"/>
                      <a:pt x="354" y="1079"/>
                    </a:cubicBezTo>
                    <a:cubicBezTo>
                      <a:pt x="357" y="1041"/>
                      <a:pt x="368" y="1005"/>
                      <a:pt x="372" y="967"/>
                    </a:cubicBezTo>
                    <a:cubicBezTo>
                      <a:pt x="382" y="870"/>
                      <a:pt x="373" y="768"/>
                      <a:pt x="357" y="676"/>
                    </a:cubicBezTo>
                    <a:cubicBezTo>
                      <a:pt x="321" y="456"/>
                      <a:pt x="347" y="227"/>
                      <a:pt x="358" y="8"/>
                    </a:cubicBezTo>
                    <a:cubicBezTo>
                      <a:pt x="506" y="0"/>
                      <a:pt x="644" y="5"/>
                      <a:pt x="778" y="50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0">
                <a:extLst>
                  <a:ext uri="{FF2B5EF4-FFF2-40B4-BE49-F238E27FC236}">
                    <a16:creationId xmlns:a16="http://schemas.microsoft.com/office/drawing/2014/main" id="{F44B171D-94B2-4DA3-AA11-DE649DB56E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4113" y="1936429"/>
                <a:ext cx="306223" cy="515561"/>
              </a:xfrm>
              <a:custGeom>
                <a:avLst/>
                <a:gdLst/>
                <a:ahLst/>
                <a:cxnLst>
                  <a:cxn ang="0">
                    <a:pos x="136" y="59"/>
                  </a:cxn>
                  <a:cxn ang="0">
                    <a:pos x="84" y="133"/>
                  </a:cxn>
                  <a:cxn ang="0">
                    <a:pos x="53" y="222"/>
                  </a:cxn>
                  <a:cxn ang="0">
                    <a:pos x="12" y="339"/>
                  </a:cxn>
                  <a:cxn ang="0">
                    <a:pos x="3" y="386"/>
                  </a:cxn>
                  <a:cxn ang="0">
                    <a:pos x="46" y="494"/>
                  </a:cxn>
                  <a:cxn ang="0">
                    <a:pos x="96" y="654"/>
                  </a:cxn>
                  <a:cxn ang="0">
                    <a:pos x="136" y="714"/>
                  </a:cxn>
                  <a:cxn ang="0">
                    <a:pos x="142" y="820"/>
                  </a:cxn>
                  <a:cxn ang="0">
                    <a:pos x="260" y="931"/>
                  </a:cxn>
                  <a:cxn ang="0">
                    <a:pos x="377" y="829"/>
                  </a:cxn>
                  <a:cxn ang="0">
                    <a:pos x="429" y="674"/>
                  </a:cxn>
                  <a:cxn ang="0">
                    <a:pos x="471" y="538"/>
                  </a:cxn>
                  <a:cxn ang="0">
                    <a:pos x="534" y="445"/>
                  </a:cxn>
                  <a:cxn ang="0">
                    <a:pos x="560" y="355"/>
                  </a:cxn>
                  <a:cxn ang="0">
                    <a:pos x="514" y="238"/>
                  </a:cxn>
                  <a:cxn ang="0">
                    <a:pos x="436" y="124"/>
                  </a:cxn>
                  <a:cxn ang="0">
                    <a:pos x="322" y="4"/>
                  </a:cxn>
                  <a:cxn ang="0">
                    <a:pos x="179" y="36"/>
                  </a:cxn>
                </a:cxnLst>
                <a:rect l="0" t="0" r="r" b="b"/>
                <a:pathLst>
                  <a:path w="566" h="953">
                    <a:moveTo>
                      <a:pt x="136" y="59"/>
                    </a:moveTo>
                    <a:cubicBezTo>
                      <a:pt x="136" y="88"/>
                      <a:pt x="99" y="110"/>
                      <a:pt x="84" y="133"/>
                    </a:cubicBezTo>
                    <a:cubicBezTo>
                      <a:pt x="65" y="163"/>
                      <a:pt x="62" y="189"/>
                      <a:pt x="53" y="222"/>
                    </a:cubicBezTo>
                    <a:cubicBezTo>
                      <a:pt x="43" y="258"/>
                      <a:pt x="23" y="300"/>
                      <a:pt x="12" y="339"/>
                    </a:cubicBezTo>
                    <a:cubicBezTo>
                      <a:pt x="7" y="356"/>
                      <a:pt x="4" y="368"/>
                      <a:pt x="3" y="386"/>
                    </a:cubicBezTo>
                    <a:cubicBezTo>
                      <a:pt x="0" y="439"/>
                      <a:pt x="30" y="452"/>
                      <a:pt x="46" y="494"/>
                    </a:cubicBezTo>
                    <a:cubicBezTo>
                      <a:pt x="66" y="547"/>
                      <a:pt x="69" y="601"/>
                      <a:pt x="96" y="654"/>
                    </a:cubicBezTo>
                    <a:cubicBezTo>
                      <a:pt x="106" y="675"/>
                      <a:pt x="127" y="692"/>
                      <a:pt x="136" y="714"/>
                    </a:cubicBezTo>
                    <a:cubicBezTo>
                      <a:pt x="148" y="744"/>
                      <a:pt x="137" y="786"/>
                      <a:pt x="142" y="820"/>
                    </a:cubicBezTo>
                    <a:cubicBezTo>
                      <a:pt x="153" y="889"/>
                      <a:pt x="176" y="953"/>
                      <a:pt x="260" y="931"/>
                    </a:cubicBezTo>
                    <a:cubicBezTo>
                      <a:pt x="282" y="880"/>
                      <a:pt x="342" y="868"/>
                      <a:pt x="377" y="829"/>
                    </a:cubicBezTo>
                    <a:cubicBezTo>
                      <a:pt x="417" y="784"/>
                      <a:pt x="421" y="730"/>
                      <a:pt x="429" y="674"/>
                    </a:cubicBezTo>
                    <a:cubicBezTo>
                      <a:pt x="435" y="631"/>
                      <a:pt x="447" y="575"/>
                      <a:pt x="471" y="538"/>
                    </a:cubicBezTo>
                    <a:cubicBezTo>
                      <a:pt x="494" y="502"/>
                      <a:pt x="520" y="487"/>
                      <a:pt x="534" y="445"/>
                    </a:cubicBezTo>
                    <a:cubicBezTo>
                      <a:pt x="544" y="414"/>
                      <a:pt x="557" y="388"/>
                      <a:pt x="560" y="355"/>
                    </a:cubicBezTo>
                    <a:cubicBezTo>
                      <a:pt x="566" y="305"/>
                      <a:pt x="541" y="281"/>
                      <a:pt x="514" y="238"/>
                    </a:cubicBezTo>
                    <a:cubicBezTo>
                      <a:pt x="487" y="197"/>
                      <a:pt x="453" y="170"/>
                      <a:pt x="436" y="124"/>
                    </a:cubicBezTo>
                    <a:cubicBezTo>
                      <a:pt x="413" y="64"/>
                      <a:pt x="396" y="10"/>
                      <a:pt x="322" y="4"/>
                    </a:cubicBezTo>
                    <a:cubicBezTo>
                      <a:pt x="271" y="0"/>
                      <a:pt x="227" y="27"/>
                      <a:pt x="179" y="36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71">
                <a:extLst>
                  <a:ext uri="{FF2B5EF4-FFF2-40B4-BE49-F238E27FC236}">
                    <a16:creationId xmlns:a16="http://schemas.microsoft.com/office/drawing/2014/main" id="{27AF085F-C3C0-44DD-93E2-06D31136FD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43671" y="4234581"/>
                <a:ext cx="206591" cy="346302"/>
              </a:xfrm>
              <a:custGeom>
                <a:avLst/>
                <a:gdLst/>
                <a:ahLst/>
                <a:cxnLst>
                  <a:cxn ang="0">
                    <a:pos x="99" y="26"/>
                  </a:cxn>
                  <a:cxn ang="0">
                    <a:pos x="29" y="111"/>
                  </a:cxn>
                  <a:cxn ang="0">
                    <a:pos x="8" y="172"/>
                  </a:cxn>
                  <a:cxn ang="0">
                    <a:pos x="31" y="239"/>
                  </a:cxn>
                  <a:cxn ang="0">
                    <a:pos x="78" y="368"/>
                  </a:cxn>
                  <a:cxn ang="0">
                    <a:pos x="93" y="429"/>
                  </a:cxn>
                  <a:cxn ang="0">
                    <a:pos x="99" y="508"/>
                  </a:cxn>
                  <a:cxn ang="0">
                    <a:pos x="209" y="588"/>
                  </a:cxn>
                  <a:cxn ang="0">
                    <a:pos x="370" y="639"/>
                  </a:cxn>
                  <a:cxn ang="0">
                    <a:pos x="377" y="496"/>
                  </a:cxn>
                  <a:cxn ang="0">
                    <a:pos x="362" y="438"/>
                  </a:cxn>
                  <a:cxn ang="0">
                    <a:pos x="327" y="390"/>
                  </a:cxn>
                  <a:cxn ang="0">
                    <a:pos x="279" y="275"/>
                  </a:cxn>
                  <a:cxn ang="0">
                    <a:pos x="238" y="146"/>
                  </a:cxn>
                  <a:cxn ang="0">
                    <a:pos x="186" y="38"/>
                  </a:cxn>
                  <a:cxn ang="0">
                    <a:pos x="81" y="26"/>
                  </a:cxn>
                </a:cxnLst>
                <a:rect l="0" t="0" r="r" b="b"/>
                <a:pathLst>
                  <a:path w="382" h="640">
                    <a:moveTo>
                      <a:pt x="99" y="26"/>
                    </a:moveTo>
                    <a:cubicBezTo>
                      <a:pt x="49" y="19"/>
                      <a:pt x="36" y="75"/>
                      <a:pt x="29" y="111"/>
                    </a:cubicBezTo>
                    <a:cubicBezTo>
                      <a:pt x="25" y="132"/>
                      <a:pt x="13" y="152"/>
                      <a:pt x="8" y="172"/>
                    </a:cubicBezTo>
                    <a:cubicBezTo>
                      <a:pt x="0" y="203"/>
                      <a:pt x="19" y="212"/>
                      <a:pt x="31" y="239"/>
                    </a:cubicBezTo>
                    <a:cubicBezTo>
                      <a:pt x="49" y="281"/>
                      <a:pt x="70" y="324"/>
                      <a:pt x="78" y="368"/>
                    </a:cubicBezTo>
                    <a:cubicBezTo>
                      <a:pt x="82" y="389"/>
                      <a:pt x="89" y="408"/>
                      <a:pt x="93" y="429"/>
                    </a:cubicBezTo>
                    <a:cubicBezTo>
                      <a:pt x="98" y="453"/>
                      <a:pt x="91" y="484"/>
                      <a:pt x="99" y="508"/>
                    </a:cubicBezTo>
                    <a:cubicBezTo>
                      <a:pt x="113" y="556"/>
                      <a:pt x="168" y="570"/>
                      <a:pt x="209" y="588"/>
                    </a:cubicBezTo>
                    <a:cubicBezTo>
                      <a:pt x="259" y="609"/>
                      <a:pt x="315" y="640"/>
                      <a:pt x="370" y="639"/>
                    </a:cubicBezTo>
                    <a:cubicBezTo>
                      <a:pt x="376" y="592"/>
                      <a:pt x="382" y="545"/>
                      <a:pt x="377" y="496"/>
                    </a:cubicBezTo>
                    <a:cubicBezTo>
                      <a:pt x="375" y="474"/>
                      <a:pt x="372" y="457"/>
                      <a:pt x="362" y="438"/>
                    </a:cubicBezTo>
                    <a:cubicBezTo>
                      <a:pt x="352" y="421"/>
                      <a:pt x="338" y="407"/>
                      <a:pt x="327" y="390"/>
                    </a:cubicBezTo>
                    <a:cubicBezTo>
                      <a:pt x="306" y="355"/>
                      <a:pt x="294" y="313"/>
                      <a:pt x="279" y="275"/>
                    </a:cubicBezTo>
                    <a:cubicBezTo>
                      <a:pt x="263" y="233"/>
                      <a:pt x="245" y="189"/>
                      <a:pt x="238" y="146"/>
                    </a:cubicBezTo>
                    <a:cubicBezTo>
                      <a:pt x="232" y="107"/>
                      <a:pt x="215" y="66"/>
                      <a:pt x="186" y="38"/>
                    </a:cubicBezTo>
                    <a:cubicBezTo>
                      <a:pt x="162" y="15"/>
                      <a:pt x="107" y="0"/>
                      <a:pt x="81" y="26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72">
                <a:extLst>
                  <a:ext uri="{FF2B5EF4-FFF2-40B4-BE49-F238E27FC236}">
                    <a16:creationId xmlns:a16="http://schemas.microsoft.com/office/drawing/2014/main" id="{77FFA56F-6D00-49F8-8C75-1B4FF8C06BD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0697" y="3046568"/>
                <a:ext cx="254918" cy="1442928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48" y="498"/>
                  </a:cxn>
                  <a:cxn ang="0">
                    <a:pos x="84" y="980"/>
                  </a:cxn>
                  <a:cxn ang="0">
                    <a:pos x="89" y="1181"/>
                  </a:cxn>
                  <a:cxn ang="0">
                    <a:pos x="62" y="1388"/>
                  </a:cxn>
                  <a:cxn ang="0">
                    <a:pos x="66" y="1789"/>
                  </a:cxn>
                  <a:cxn ang="0">
                    <a:pos x="20" y="2297"/>
                  </a:cxn>
                  <a:cxn ang="0">
                    <a:pos x="4" y="2358"/>
                  </a:cxn>
                  <a:cxn ang="0">
                    <a:pos x="48" y="2479"/>
                  </a:cxn>
                  <a:cxn ang="0">
                    <a:pos x="91" y="2636"/>
                  </a:cxn>
                  <a:cxn ang="0">
                    <a:pos x="273" y="2631"/>
                  </a:cxn>
                  <a:cxn ang="0">
                    <a:pos x="201" y="2214"/>
                  </a:cxn>
                  <a:cxn ang="0">
                    <a:pos x="364" y="1357"/>
                  </a:cxn>
                  <a:cxn ang="0">
                    <a:pos x="353" y="1118"/>
                  </a:cxn>
                  <a:cxn ang="0">
                    <a:pos x="407" y="761"/>
                  </a:cxn>
                  <a:cxn ang="0">
                    <a:pos x="434" y="515"/>
                  </a:cxn>
                  <a:cxn ang="0">
                    <a:pos x="407" y="8"/>
                  </a:cxn>
                  <a:cxn ang="0">
                    <a:pos x="66" y="7"/>
                  </a:cxn>
                </a:cxnLst>
                <a:rect l="0" t="0" r="r" b="b"/>
                <a:pathLst>
                  <a:path w="471" h="2667">
                    <a:moveTo>
                      <a:pt x="66" y="16"/>
                    </a:moveTo>
                    <a:cubicBezTo>
                      <a:pt x="97" y="171"/>
                      <a:pt x="48" y="335"/>
                      <a:pt x="48" y="498"/>
                    </a:cubicBezTo>
                    <a:cubicBezTo>
                      <a:pt x="48" y="668"/>
                      <a:pt x="53" y="823"/>
                      <a:pt x="84" y="980"/>
                    </a:cubicBezTo>
                    <a:cubicBezTo>
                      <a:pt x="97" y="1046"/>
                      <a:pt x="92" y="1111"/>
                      <a:pt x="89" y="1181"/>
                    </a:cubicBezTo>
                    <a:cubicBezTo>
                      <a:pt x="85" y="1254"/>
                      <a:pt x="89" y="1324"/>
                      <a:pt x="62" y="1388"/>
                    </a:cubicBezTo>
                    <a:cubicBezTo>
                      <a:pt x="0" y="1540"/>
                      <a:pt x="59" y="1653"/>
                      <a:pt x="66" y="1789"/>
                    </a:cubicBezTo>
                    <a:cubicBezTo>
                      <a:pt x="72" y="1893"/>
                      <a:pt x="35" y="2179"/>
                      <a:pt x="20" y="2297"/>
                    </a:cubicBezTo>
                    <a:cubicBezTo>
                      <a:pt x="19" y="2307"/>
                      <a:pt x="1" y="2333"/>
                      <a:pt x="4" y="2358"/>
                    </a:cubicBezTo>
                    <a:cubicBezTo>
                      <a:pt x="8" y="2405"/>
                      <a:pt x="36" y="2460"/>
                      <a:pt x="48" y="2479"/>
                    </a:cubicBezTo>
                    <a:cubicBezTo>
                      <a:pt x="75" y="2521"/>
                      <a:pt x="52" y="2613"/>
                      <a:pt x="91" y="2636"/>
                    </a:cubicBezTo>
                    <a:cubicBezTo>
                      <a:pt x="144" y="2667"/>
                      <a:pt x="273" y="2631"/>
                      <a:pt x="273" y="2631"/>
                    </a:cubicBezTo>
                    <a:cubicBezTo>
                      <a:pt x="232" y="2565"/>
                      <a:pt x="185" y="2354"/>
                      <a:pt x="201" y="2214"/>
                    </a:cubicBezTo>
                    <a:cubicBezTo>
                      <a:pt x="216" y="2078"/>
                      <a:pt x="371" y="1520"/>
                      <a:pt x="364" y="1357"/>
                    </a:cubicBezTo>
                    <a:cubicBezTo>
                      <a:pt x="359" y="1232"/>
                      <a:pt x="343" y="1241"/>
                      <a:pt x="353" y="1118"/>
                    </a:cubicBezTo>
                    <a:cubicBezTo>
                      <a:pt x="359" y="1043"/>
                      <a:pt x="391" y="831"/>
                      <a:pt x="407" y="761"/>
                    </a:cubicBezTo>
                    <a:cubicBezTo>
                      <a:pt x="426" y="679"/>
                      <a:pt x="434" y="601"/>
                      <a:pt x="434" y="515"/>
                    </a:cubicBezTo>
                    <a:cubicBezTo>
                      <a:pt x="434" y="360"/>
                      <a:pt x="471" y="144"/>
                      <a:pt x="407" y="8"/>
                    </a:cubicBezTo>
                    <a:cubicBezTo>
                      <a:pt x="295" y="0"/>
                      <a:pt x="179" y="7"/>
                      <a:pt x="66" y="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5">
                <a:extLst>
                  <a:ext uri="{FF2B5EF4-FFF2-40B4-BE49-F238E27FC236}">
                    <a16:creationId xmlns:a16="http://schemas.microsoft.com/office/drawing/2014/main" id="{946A17C6-24F9-4D25-B811-F9312CAB44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0512" y="2167984"/>
                <a:ext cx="610841" cy="824988"/>
              </a:xfrm>
              <a:custGeom>
                <a:avLst/>
                <a:gdLst/>
                <a:ahLst/>
                <a:cxnLst>
                  <a:cxn ang="0">
                    <a:pos x="22" y="1482"/>
                  </a:cxn>
                  <a:cxn ang="0">
                    <a:pos x="50" y="1171"/>
                  </a:cxn>
                  <a:cxn ang="0">
                    <a:pos x="103" y="1012"/>
                  </a:cxn>
                  <a:cxn ang="0">
                    <a:pos x="220" y="880"/>
                  </a:cxn>
                  <a:cxn ang="0">
                    <a:pos x="268" y="712"/>
                  </a:cxn>
                  <a:cxn ang="0">
                    <a:pos x="237" y="502"/>
                  </a:cxn>
                  <a:cxn ang="0">
                    <a:pos x="190" y="437"/>
                  </a:cxn>
                  <a:cxn ang="0">
                    <a:pos x="227" y="56"/>
                  </a:cxn>
                  <a:cxn ang="0">
                    <a:pos x="390" y="296"/>
                  </a:cxn>
                  <a:cxn ang="0">
                    <a:pos x="507" y="220"/>
                  </a:cxn>
                  <a:cxn ang="0">
                    <a:pos x="642" y="179"/>
                  </a:cxn>
                  <a:cxn ang="0">
                    <a:pos x="792" y="489"/>
                  </a:cxn>
                  <a:cxn ang="0">
                    <a:pos x="954" y="897"/>
                  </a:cxn>
                  <a:cxn ang="0">
                    <a:pos x="1032" y="950"/>
                  </a:cxn>
                  <a:cxn ang="0">
                    <a:pos x="1051" y="1086"/>
                  </a:cxn>
                  <a:cxn ang="0">
                    <a:pos x="1111" y="1312"/>
                  </a:cxn>
                  <a:cxn ang="0">
                    <a:pos x="1126" y="1481"/>
                  </a:cxn>
                  <a:cxn ang="0">
                    <a:pos x="870" y="1517"/>
                  </a:cxn>
                  <a:cxn ang="0">
                    <a:pos x="624" y="1499"/>
                  </a:cxn>
                  <a:cxn ang="0">
                    <a:pos x="344" y="1505"/>
                  </a:cxn>
                  <a:cxn ang="0">
                    <a:pos x="222" y="1504"/>
                  </a:cxn>
                  <a:cxn ang="0">
                    <a:pos x="122" y="1395"/>
                  </a:cxn>
                  <a:cxn ang="0">
                    <a:pos x="22" y="1476"/>
                  </a:cxn>
                </a:cxnLst>
                <a:rect l="0" t="0" r="r" b="b"/>
                <a:pathLst>
                  <a:path w="1129" h="1525">
                    <a:moveTo>
                      <a:pt x="22" y="1482"/>
                    </a:moveTo>
                    <a:cubicBezTo>
                      <a:pt x="57" y="1380"/>
                      <a:pt x="0" y="1268"/>
                      <a:pt x="50" y="1171"/>
                    </a:cubicBezTo>
                    <a:cubicBezTo>
                      <a:pt x="78" y="1116"/>
                      <a:pt x="86" y="1070"/>
                      <a:pt x="103" y="1012"/>
                    </a:cubicBezTo>
                    <a:cubicBezTo>
                      <a:pt x="127" y="930"/>
                      <a:pt x="156" y="924"/>
                      <a:pt x="220" y="880"/>
                    </a:cubicBezTo>
                    <a:cubicBezTo>
                      <a:pt x="287" y="833"/>
                      <a:pt x="283" y="799"/>
                      <a:pt x="268" y="712"/>
                    </a:cubicBezTo>
                    <a:cubicBezTo>
                      <a:pt x="256" y="646"/>
                      <a:pt x="263" y="566"/>
                      <a:pt x="237" y="502"/>
                    </a:cubicBezTo>
                    <a:cubicBezTo>
                      <a:pt x="226" y="474"/>
                      <a:pt x="204" y="462"/>
                      <a:pt x="190" y="437"/>
                    </a:cubicBezTo>
                    <a:cubicBezTo>
                      <a:pt x="147" y="359"/>
                      <a:pt x="119" y="106"/>
                      <a:pt x="227" y="56"/>
                    </a:cubicBezTo>
                    <a:cubicBezTo>
                      <a:pt x="346" y="0"/>
                      <a:pt x="336" y="256"/>
                      <a:pt x="390" y="296"/>
                    </a:cubicBezTo>
                    <a:cubicBezTo>
                      <a:pt x="455" y="344"/>
                      <a:pt x="484" y="256"/>
                      <a:pt x="507" y="220"/>
                    </a:cubicBezTo>
                    <a:cubicBezTo>
                      <a:pt x="534" y="178"/>
                      <a:pt x="590" y="161"/>
                      <a:pt x="642" y="179"/>
                    </a:cubicBezTo>
                    <a:cubicBezTo>
                      <a:pt x="769" y="223"/>
                      <a:pt x="784" y="376"/>
                      <a:pt x="792" y="489"/>
                    </a:cubicBezTo>
                    <a:cubicBezTo>
                      <a:pt x="804" y="649"/>
                      <a:pt x="825" y="792"/>
                      <a:pt x="954" y="897"/>
                    </a:cubicBezTo>
                    <a:cubicBezTo>
                      <a:pt x="976" y="915"/>
                      <a:pt x="1018" y="925"/>
                      <a:pt x="1032" y="950"/>
                    </a:cubicBezTo>
                    <a:cubicBezTo>
                      <a:pt x="1050" y="982"/>
                      <a:pt x="1046" y="1048"/>
                      <a:pt x="1051" y="1086"/>
                    </a:cubicBezTo>
                    <a:cubicBezTo>
                      <a:pt x="1060" y="1168"/>
                      <a:pt x="1091" y="1231"/>
                      <a:pt x="1111" y="1312"/>
                    </a:cubicBezTo>
                    <a:cubicBezTo>
                      <a:pt x="1125" y="1367"/>
                      <a:pt x="1129" y="1423"/>
                      <a:pt x="1126" y="1481"/>
                    </a:cubicBezTo>
                    <a:cubicBezTo>
                      <a:pt x="1041" y="1476"/>
                      <a:pt x="952" y="1509"/>
                      <a:pt x="870" y="1517"/>
                    </a:cubicBezTo>
                    <a:cubicBezTo>
                      <a:pt x="789" y="1525"/>
                      <a:pt x="705" y="1503"/>
                      <a:pt x="624" y="1499"/>
                    </a:cubicBezTo>
                    <a:cubicBezTo>
                      <a:pt x="530" y="1496"/>
                      <a:pt x="437" y="1506"/>
                      <a:pt x="344" y="1505"/>
                    </a:cubicBezTo>
                    <a:cubicBezTo>
                      <a:pt x="316" y="1505"/>
                      <a:pt x="244" y="1518"/>
                      <a:pt x="222" y="1504"/>
                    </a:cubicBezTo>
                    <a:cubicBezTo>
                      <a:pt x="164" y="1467"/>
                      <a:pt x="229" y="1376"/>
                      <a:pt x="122" y="1395"/>
                    </a:cubicBezTo>
                    <a:cubicBezTo>
                      <a:pt x="130" y="1436"/>
                      <a:pt x="58" y="1476"/>
                      <a:pt x="22" y="1476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6">
                <a:extLst>
                  <a:ext uri="{FF2B5EF4-FFF2-40B4-BE49-F238E27FC236}">
                    <a16:creationId xmlns:a16="http://schemas.microsoft.com/office/drawing/2014/main" id="{F6FB7B64-CE32-488C-AA0C-6F03D90430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6393" y="2844100"/>
                <a:ext cx="580149" cy="892325"/>
              </a:xfrm>
              <a:custGeom>
                <a:avLst/>
                <a:gdLst/>
                <a:ahLst/>
                <a:cxnLst>
                  <a:cxn ang="0">
                    <a:pos x="49" y="197"/>
                  </a:cxn>
                  <a:cxn ang="0">
                    <a:pos x="5" y="390"/>
                  </a:cxn>
                  <a:cxn ang="0">
                    <a:pos x="15" y="591"/>
                  </a:cxn>
                  <a:cxn ang="0">
                    <a:pos x="40" y="1036"/>
                  </a:cxn>
                  <a:cxn ang="0">
                    <a:pos x="40" y="1450"/>
                  </a:cxn>
                  <a:cxn ang="0">
                    <a:pos x="93" y="1609"/>
                  </a:cxn>
                  <a:cxn ang="0">
                    <a:pos x="338" y="1617"/>
                  </a:cxn>
                  <a:cxn ang="0">
                    <a:pos x="522" y="1555"/>
                  </a:cxn>
                  <a:cxn ang="0">
                    <a:pos x="741" y="1503"/>
                  </a:cxn>
                  <a:cxn ang="0">
                    <a:pos x="917" y="1442"/>
                  </a:cxn>
                  <a:cxn ang="0">
                    <a:pos x="932" y="1343"/>
                  </a:cxn>
                  <a:cxn ang="0">
                    <a:pos x="972" y="1249"/>
                  </a:cxn>
                  <a:cxn ang="0">
                    <a:pos x="1014" y="820"/>
                  </a:cxn>
                  <a:cxn ang="0">
                    <a:pos x="1039" y="379"/>
                  </a:cxn>
                  <a:cxn ang="0">
                    <a:pos x="987" y="100"/>
                  </a:cxn>
                  <a:cxn ang="0">
                    <a:pos x="680" y="21"/>
                  </a:cxn>
                  <a:cxn ang="0">
                    <a:pos x="338" y="30"/>
                  </a:cxn>
                  <a:cxn ang="0">
                    <a:pos x="40" y="109"/>
                  </a:cxn>
                </a:cxnLst>
                <a:rect l="0" t="0" r="r" b="b"/>
                <a:pathLst>
                  <a:path w="1072" h="1649">
                    <a:moveTo>
                      <a:pt x="49" y="197"/>
                    </a:moveTo>
                    <a:cubicBezTo>
                      <a:pt x="49" y="268"/>
                      <a:pt x="9" y="321"/>
                      <a:pt x="5" y="390"/>
                    </a:cubicBezTo>
                    <a:cubicBezTo>
                      <a:pt x="1" y="463"/>
                      <a:pt x="23" y="516"/>
                      <a:pt x="15" y="591"/>
                    </a:cubicBezTo>
                    <a:cubicBezTo>
                      <a:pt x="0" y="742"/>
                      <a:pt x="40" y="880"/>
                      <a:pt x="40" y="1036"/>
                    </a:cubicBezTo>
                    <a:cubicBezTo>
                      <a:pt x="40" y="1175"/>
                      <a:pt x="58" y="1322"/>
                      <a:pt x="40" y="1450"/>
                    </a:cubicBezTo>
                    <a:cubicBezTo>
                      <a:pt x="30" y="1526"/>
                      <a:pt x="4" y="1558"/>
                      <a:pt x="93" y="1609"/>
                    </a:cubicBezTo>
                    <a:cubicBezTo>
                      <a:pt x="163" y="1649"/>
                      <a:pt x="272" y="1628"/>
                      <a:pt x="338" y="1617"/>
                    </a:cubicBezTo>
                    <a:cubicBezTo>
                      <a:pt x="401" y="1607"/>
                      <a:pt x="459" y="1564"/>
                      <a:pt x="522" y="1555"/>
                    </a:cubicBezTo>
                    <a:cubicBezTo>
                      <a:pt x="611" y="1543"/>
                      <a:pt x="669" y="1531"/>
                      <a:pt x="741" y="1503"/>
                    </a:cubicBezTo>
                    <a:cubicBezTo>
                      <a:pt x="801" y="1480"/>
                      <a:pt x="887" y="1491"/>
                      <a:pt x="917" y="1442"/>
                    </a:cubicBezTo>
                    <a:cubicBezTo>
                      <a:pt x="926" y="1426"/>
                      <a:pt x="927" y="1364"/>
                      <a:pt x="932" y="1343"/>
                    </a:cubicBezTo>
                    <a:cubicBezTo>
                      <a:pt x="942" y="1309"/>
                      <a:pt x="962" y="1280"/>
                      <a:pt x="972" y="1249"/>
                    </a:cubicBezTo>
                    <a:cubicBezTo>
                      <a:pt x="1013" y="1120"/>
                      <a:pt x="986" y="953"/>
                      <a:pt x="1014" y="820"/>
                    </a:cubicBezTo>
                    <a:cubicBezTo>
                      <a:pt x="1044" y="674"/>
                      <a:pt x="1047" y="525"/>
                      <a:pt x="1039" y="379"/>
                    </a:cubicBezTo>
                    <a:cubicBezTo>
                      <a:pt x="1035" y="279"/>
                      <a:pt x="1072" y="163"/>
                      <a:pt x="987" y="100"/>
                    </a:cubicBezTo>
                    <a:cubicBezTo>
                      <a:pt x="918" y="49"/>
                      <a:pt x="767" y="37"/>
                      <a:pt x="680" y="21"/>
                    </a:cubicBezTo>
                    <a:cubicBezTo>
                      <a:pt x="564" y="0"/>
                      <a:pt x="454" y="26"/>
                      <a:pt x="338" y="30"/>
                    </a:cubicBezTo>
                    <a:cubicBezTo>
                      <a:pt x="253" y="34"/>
                      <a:pt x="102" y="49"/>
                      <a:pt x="40" y="109"/>
                    </a:cubicBezTo>
                  </a:path>
                </a:pathLst>
              </a:custGeom>
              <a:solidFill>
                <a:srgbClr val="1D45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7">
                <a:extLst>
                  <a:ext uri="{FF2B5EF4-FFF2-40B4-BE49-F238E27FC236}">
                    <a16:creationId xmlns:a16="http://schemas.microsoft.com/office/drawing/2014/main" id="{8ABD4FD9-DA87-4090-B3C5-6715506699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2968" y="2813410"/>
                <a:ext cx="286754" cy="116350"/>
              </a:xfrm>
              <a:custGeom>
                <a:avLst/>
                <a:gdLst/>
                <a:ahLst/>
                <a:cxnLst>
                  <a:cxn ang="0">
                    <a:pos x="35" y="132"/>
                  </a:cxn>
                  <a:cxn ang="0">
                    <a:pos x="251" y="195"/>
                  </a:cxn>
                  <a:cxn ang="0">
                    <a:pos x="252" y="168"/>
                  </a:cxn>
                  <a:cxn ang="0">
                    <a:pos x="345" y="208"/>
                  </a:cxn>
                  <a:cxn ang="0">
                    <a:pos x="462" y="196"/>
                  </a:cxn>
                  <a:cxn ang="0">
                    <a:pos x="526" y="132"/>
                  </a:cxn>
                  <a:cxn ang="0">
                    <a:pos x="440" y="60"/>
                  </a:cxn>
                  <a:cxn ang="0">
                    <a:pos x="221" y="9"/>
                  </a:cxn>
                  <a:cxn ang="0">
                    <a:pos x="0" y="108"/>
                  </a:cxn>
                </a:cxnLst>
                <a:rect l="0" t="0" r="r" b="b"/>
                <a:pathLst>
                  <a:path w="530" h="215">
                    <a:moveTo>
                      <a:pt x="35" y="132"/>
                    </a:moveTo>
                    <a:cubicBezTo>
                      <a:pt x="56" y="196"/>
                      <a:pt x="194" y="198"/>
                      <a:pt x="251" y="195"/>
                    </a:cubicBezTo>
                    <a:cubicBezTo>
                      <a:pt x="250" y="187"/>
                      <a:pt x="253" y="176"/>
                      <a:pt x="252" y="168"/>
                    </a:cubicBezTo>
                    <a:cubicBezTo>
                      <a:pt x="306" y="141"/>
                      <a:pt x="309" y="199"/>
                      <a:pt x="345" y="208"/>
                    </a:cubicBezTo>
                    <a:cubicBezTo>
                      <a:pt x="371" y="215"/>
                      <a:pt x="434" y="201"/>
                      <a:pt x="462" y="196"/>
                    </a:cubicBezTo>
                    <a:cubicBezTo>
                      <a:pt x="500" y="189"/>
                      <a:pt x="530" y="182"/>
                      <a:pt x="526" y="132"/>
                    </a:cubicBezTo>
                    <a:cubicBezTo>
                      <a:pt x="522" y="79"/>
                      <a:pt x="479" y="76"/>
                      <a:pt x="440" y="60"/>
                    </a:cubicBezTo>
                    <a:cubicBezTo>
                      <a:pt x="364" y="31"/>
                      <a:pt x="304" y="16"/>
                      <a:pt x="221" y="9"/>
                    </a:cubicBezTo>
                    <a:cubicBezTo>
                      <a:pt x="115" y="0"/>
                      <a:pt x="78" y="59"/>
                      <a:pt x="0" y="10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8">
                <a:extLst>
                  <a:ext uri="{FF2B5EF4-FFF2-40B4-BE49-F238E27FC236}">
                    <a16:creationId xmlns:a16="http://schemas.microsoft.com/office/drawing/2014/main" id="{E13EE00A-A074-4F9D-AC7A-B572F8AA67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16008" y="2015426"/>
                <a:ext cx="440895" cy="899197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4" y="102"/>
                  </a:cxn>
                  <a:cxn ang="0">
                    <a:pos x="0" y="191"/>
                  </a:cxn>
                  <a:cxn ang="0">
                    <a:pos x="169" y="149"/>
                  </a:cxn>
                  <a:cxn ang="0">
                    <a:pos x="238" y="254"/>
                  </a:cxn>
                  <a:cxn ang="0">
                    <a:pos x="205" y="535"/>
                  </a:cxn>
                  <a:cxn ang="0">
                    <a:pos x="194" y="880"/>
                  </a:cxn>
                  <a:cxn ang="0">
                    <a:pos x="209" y="1027"/>
                  </a:cxn>
                  <a:cxn ang="0">
                    <a:pos x="213" y="1130"/>
                  </a:cxn>
                  <a:cxn ang="0">
                    <a:pos x="232" y="1246"/>
                  </a:cxn>
                  <a:cxn ang="0">
                    <a:pos x="178" y="1344"/>
                  </a:cxn>
                  <a:cxn ang="0">
                    <a:pos x="198" y="1395"/>
                  </a:cxn>
                  <a:cxn ang="0">
                    <a:pos x="198" y="1467"/>
                  </a:cxn>
                  <a:cxn ang="0">
                    <a:pos x="251" y="1638"/>
                  </a:cxn>
                  <a:cxn ang="0">
                    <a:pos x="338" y="1660"/>
                  </a:cxn>
                  <a:cxn ang="0">
                    <a:pos x="411" y="1585"/>
                  </a:cxn>
                  <a:cxn ang="0">
                    <a:pos x="434" y="1403"/>
                  </a:cxn>
                  <a:cxn ang="0">
                    <a:pos x="454" y="1613"/>
                  </a:cxn>
                  <a:cxn ang="0">
                    <a:pos x="514" y="1660"/>
                  </a:cxn>
                  <a:cxn ang="0">
                    <a:pos x="626" y="1655"/>
                  </a:cxn>
                  <a:cxn ang="0">
                    <a:pos x="615" y="1451"/>
                  </a:cxn>
                  <a:cxn ang="0">
                    <a:pos x="639" y="1083"/>
                  </a:cxn>
                  <a:cxn ang="0">
                    <a:pos x="623" y="546"/>
                  </a:cxn>
                  <a:cxn ang="0">
                    <a:pos x="630" y="346"/>
                  </a:cxn>
                  <a:cxn ang="0">
                    <a:pos x="600" y="215"/>
                  </a:cxn>
                  <a:cxn ang="0">
                    <a:pos x="654" y="176"/>
                  </a:cxn>
                  <a:cxn ang="0">
                    <a:pos x="705" y="202"/>
                  </a:cxn>
                  <a:cxn ang="0">
                    <a:pos x="760" y="225"/>
                  </a:cxn>
                  <a:cxn ang="0">
                    <a:pos x="813" y="265"/>
                  </a:cxn>
                  <a:cxn ang="0">
                    <a:pos x="779" y="202"/>
                  </a:cxn>
                  <a:cxn ang="0">
                    <a:pos x="746" y="129"/>
                  </a:cxn>
                  <a:cxn ang="0">
                    <a:pos x="607" y="23"/>
                  </a:cxn>
                  <a:cxn ang="0">
                    <a:pos x="576" y="191"/>
                  </a:cxn>
                  <a:cxn ang="0">
                    <a:pos x="483" y="316"/>
                  </a:cxn>
                  <a:cxn ang="0">
                    <a:pos x="427" y="480"/>
                  </a:cxn>
                  <a:cxn ang="0">
                    <a:pos x="393" y="654"/>
                  </a:cxn>
                  <a:cxn ang="0">
                    <a:pos x="381" y="479"/>
                  </a:cxn>
                  <a:cxn ang="0">
                    <a:pos x="350" y="331"/>
                  </a:cxn>
                  <a:cxn ang="0">
                    <a:pos x="272" y="187"/>
                  </a:cxn>
                  <a:cxn ang="0">
                    <a:pos x="182" y="78"/>
                  </a:cxn>
                </a:cxnLst>
                <a:rect l="0" t="0" r="r" b="b"/>
                <a:pathLst>
                  <a:path w="815" h="1662">
                    <a:moveTo>
                      <a:pt x="256" y="0"/>
                    </a:moveTo>
                    <a:cubicBezTo>
                      <a:pt x="211" y="40"/>
                      <a:pt x="171" y="69"/>
                      <a:pt x="124" y="102"/>
                    </a:cubicBezTo>
                    <a:cubicBezTo>
                      <a:pt x="87" y="129"/>
                      <a:pt x="50" y="196"/>
                      <a:pt x="0" y="191"/>
                    </a:cubicBezTo>
                    <a:cubicBezTo>
                      <a:pt x="63" y="237"/>
                      <a:pt x="121" y="165"/>
                      <a:pt x="169" y="149"/>
                    </a:cubicBezTo>
                    <a:cubicBezTo>
                      <a:pt x="204" y="186"/>
                      <a:pt x="255" y="201"/>
                      <a:pt x="238" y="254"/>
                    </a:cubicBezTo>
                    <a:cubicBezTo>
                      <a:pt x="209" y="343"/>
                      <a:pt x="205" y="438"/>
                      <a:pt x="205" y="535"/>
                    </a:cubicBezTo>
                    <a:cubicBezTo>
                      <a:pt x="206" y="650"/>
                      <a:pt x="189" y="764"/>
                      <a:pt x="194" y="880"/>
                    </a:cubicBezTo>
                    <a:cubicBezTo>
                      <a:pt x="196" y="931"/>
                      <a:pt x="209" y="976"/>
                      <a:pt x="209" y="1027"/>
                    </a:cubicBezTo>
                    <a:cubicBezTo>
                      <a:pt x="209" y="1062"/>
                      <a:pt x="209" y="1096"/>
                      <a:pt x="213" y="1130"/>
                    </a:cubicBezTo>
                    <a:cubicBezTo>
                      <a:pt x="217" y="1168"/>
                      <a:pt x="234" y="1209"/>
                      <a:pt x="232" y="1246"/>
                    </a:cubicBezTo>
                    <a:cubicBezTo>
                      <a:pt x="212" y="1257"/>
                      <a:pt x="178" y="1320"/>
                      <a:pt x="178" y="1344"/>
                    </a:cubicBezTo>
                    <a:cubicBezTo>
                      <a:pt x="178" y="1362"/>
                      <a:pt x="194" y="1378"/>
                      <a:pt x="198" y="1395"/>
                    </a:cubicBezTo>
                    <a:cubicBezTo>
                      <a:pt x="203" y="1417"/>
                      <a:pt x="196" y="1444"/>
                      <a:pt x="198" y="1467"/>
                    </a:cubicBezTo>
                    <a:cubicBezTo>
                      <a:pt x="200" y="1524"/>
                      <a:pt x="198" y="1610"/>
                      <a:pt x="251" y="1638"/>
                    </a:cubicBezTo>
                    <a:cubicBezTo>
                      <a:pt x="278" y="1652"/>
                      <a:pt x="306" y="1660"/>
                      <a:pt x="338" y="1660"/>
                    </a:cubicBezTo>
                    <a:cubicBezTo>
                      <a:pt x="391" y="1660"/>
                      <a:pt x="400" y="1638"/>
                      <a:pt x="411" y="1585"/>
                    </a:cubicBezTo>
                    <a:cubicBezTo>
                      <a:pt x="423" y="1528"/>
                      <a:pt x="392" y="1448"/>
                      <a:pt x="434" y="1403"/>
                    </a:cubicBezTo>
                    <a:cubicBezTo>
                      <a:pt x="458" y="1464"/>
                      <a:pt x="436" y="1549"/>
                      <a:pt x="454" y="1613"/>
                    </a:cubicBezTo>
                    <a:cubicBezTo>
                      <a:pt x="467" y="1658"/>
                      <a:pt x="471" y="1662"/>
                      <a:pt x="514" y="1660"/>
                    </a:cubicBezTo>
                    <a:cubicBezTo>
                      <a:pt x="550" y="1658"/>
                      <a:pt x="590" y="1654"/>
                      <a:pt x="626" y="1655"/>
                    </a:cubicBezTo>
                    <a:cubicBezTo>
                      <a:pt x="633" y="1591"/>
                      <a:pt x="612" y="1518"/>
                      <a:pt x="615" y="1451"/>
                    </a:cubicBezTo>
                    <a:cubicBezTo>
                      <a:pt x="621" y="1327"/>
                      <a:pt x="650" y="1208"/>
                      <a:pt x="639" y="1083"/>
                    </a:cubicBezTo>
                    <a:cubicBezTo>
                      <a:pt x="623" y="910"/>
                      <a:pt x="596" y="718"/>
                      <a:pt x="623" y="546"/>
                    </a:cubicBezTo>
                    <a:cubicBezTo>
                      <a:pt x="680" y="550"/>
                      <a:pt x="641" y="384"/>
                      <a:pt x="630" y="346"/>
                    </a:cubicBezTo>
                    <a:cubicBezTo>
                      <a:pt x="618" y="305"/>
                      <a:pt x="571" y="247"/>
                      <a:pt x="600" y="215"/>
                    </a:cubicBezTo>
                    <a:cubicBezTo>
                      <a:pt x="608" y="206"/>
                      <a:pt x="646" y="179"/>
                      <a:pt x="654" y="176"/>
                    </a:cubicBezTo>
                    <a:cubicBezTo>
                      <a:pt x="695" y="163"/>
                      <a:pt x="682" y="184"/>
                      <a:pt x="705" y="202"/>
                    </a:cubicBezTo>
                    <a:cubicBezTo>
                      <a:pt x="723" y="216"/>
                      <a:pt x="741" y="215"/>
                      <a:pt x="760" y="225"/>
                    </a:cubicBezTo>
                    <a:cubicBezTo>
                      <a:pt x="779" y="235"/>
                      <a:pt x="792" y="256"/>
                      <a:pt x="813" y="265"/>
                    </a:cubicBezTo>
                    <a:cubicBezTo>
                      <a:pt x="815" y="238"/>
                      <a:pt x="791" y="223"/>
                      <a:pt x="779" y="202"/>
                    </a:cubicBezTo>
                    <a:cubicBezTo>
                      <a:pt x="767" y="180"/>
                      <a:pt x="764" y="150"/>
                      <a:pt x="746" y="129"/>
                    </a:cubicBezTo>
                    <a:cubicBezTo>
                      <a:pt x="708" y="85"/>
                      <a:pt x="641" y="69"/>
                      <a:pt x="607" y="23"/>
                    </a:cubicBezTo>
                    <a:cubicBezTo>
                      <a:pt x="592" y="80"/>
                      <a:pt x="607" y="139"/>
                      <a:pt x="576" y="191"/>
                    </a:cubicBezTo>
                    <a:cubicBezTo>
                      <a:pt x="548" y="236"/>
                      <a:pt x="505" y="268"/>
                      <a:pt x="483" y="316"/>
                    </a:cubicBezTo>
                    <a:cubicBezTo>
                      <a:pt x="459" y="368"/>
                      <a:pt x="446" y="424"/>
                      <a:pt x="427" y="480"/>
                    </a:cubicBezTo>
                    <a:cubicBezTo>
                      <a:pt x="411" y="527"/>
                      <a:pt x="428" y="620"/>
                      <a:pt x="393" y="654"/>
                    </a:cubicBezTo>
                    <a:cubicBezTo>
                      <a:pt x="376" y="608"/>
                      <a:pt x="381" y="529"/>
                      <a:pt x="381" y="479"/>
                    </a:cubicBezTo>
                    <a:cubicBezTo>
                      <a:pt x="380" y="421"/>
                      <a:pt x="381" y="374"/>
                      <a:pt x="350" y="331"/>
                    </a:cubicBezTo>
                    <a:cubicBezTo>
                      <a:pt x="317" y="282"/>
                      <a:pt x="287" y="242"/>
                      <a:pt x="272" y="187"/>
                    </a:cubicBezTo>
                    <a:cubicBezTo>
                      <a:pt x="262" y="153"/>
                      <a:pt x="229" y="68"/>
                      <a:pt x="182" y="7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9">
                <a:extLst>
                  <a:ext uri="{FF2B5EF4-FFF2-40B4-BE49-F238E27FC236}">
                    <a16:creationId xmlns:a16="http://schemas.microsoft.com/office/drawing/2014/main" id="{D601BF5B-1DD1-4DEA-A73C-15A78DC422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67134" y="2733246"/>
                <a:ext cx="148874" cy="103982"/>
              </a:xfrm>
              <a:custGeom>
                <a:avLst/>
                <a:gdLst/>
                <a:ahLst/>
                <a:cxnLst>
                  <a:cxn ang="0">
                    <a:pos x="135" y="191"/>
                  </a:cxn>
                  <a:cxn ang="0">
                    <a:pos x="188" y="4"/>
                  </a:cxn>
                  <a:cxn ang="0">
                    <a:pos x="234" y="116"/>
                  </a:cxn>
                  <a:cxn ang="0">
                    <a:pos x="129" y="191"/>
                  </a:cxn>
                </a:cxnLst>
                <a:rect l="0" t="0" r="r" b="b"/>
                <a:pathLst>
                  <a:path w="275" h="192">
                    <a:moveTo>
                      <a:pt x="135" y="191"/>
                    </a:moveTo>
                    <a:cubicBezTo>
                      <a:pt x="0" y="192"/>
                      <a:pt x="88" y="10"/>
                      <a:pt x="188" y="4"/>
                    </a:cubicBezTo>
                    <a:cubicBezTo>
                      <a:pt x="259" y="0"/>
                      <a:pt x="275" y="74"/>
                      <a:pt x="234" y="116"/>
                    </a:cubicBezTo>
                    <a:cubicBezTo>
                      <a:pt x="207" y="143"/>
                      <a:pt x="162" y="165"/>
                      <a:pt x="129" y="191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80">
                <a:extLst>
                  <a:ext uri="{FF2B5EF4-FFF2-40B4-BE49-F238E27FC236}">
                    <a16:creationId xmlns:a16="http://schemas.microsoft.com/office/drawing/2014/main" id="{AB863EF3-3DC0-4B15-A321-5B17797912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5363" y="2861965"/>
                <a:ext cx="260872" cy="184146"/>
              </a:xfrm>
              <a:custGeom>
                <a:avLst/>
                <a:gdLst/>
                <a:ahLst/>
                <a:cxnLst>
                  <a:cxn ang="0">
                    <a:pos x="460" y="287"/>
                  </a:cxn>
                  <a:cxn ang="0">
                    <a:pos x="232" y="257"/>
                  </a:cxn>
                  <a:cxn ang="0">
                    <a:pos x="11" y="327"/>
                  </a:cxn>
                  <a:cxn ang="0">
                    <a:pos x="15" y="236"/>
                  </a:cxn>
                  <a:cxn ang="0">
                    <a:pos x="0" y="235"/>
                  </a:cxn>
                  <a:cxn ang="0">
                    <a:pos x="482" y="228"/>
                  </a:cxn>
                  <a:cxn ang="0">
                    <a:pos x="466" y="235"/>
                  </a:cxn>
                </a:cxnLst>
                <a:rect l="0" t="0" r="r" b="b"/>
                <a:pathLst>
                  <a:path w="482" h="340">
                    <a:moveTo>
                      <a:pt x="460" y="287"/>
                    </a:moveTo>
                    <a:cubicBezTo>
                      <a:pt x="386" y="340"/>
                      <a:pt x="304" y="274"/>
                      <a:pt x="232" y="257"/>
                    </a:cubicBezTo>
                    <a:cubicBezTo>
                      <a:pt x="132" y="232"/>
                      <a:pt x="95" y="302"/>
                      <a:pt x="11" y="327"/>
                    </a:cubicBezTo>
                    <a:cubicBezTo>
                      <a:pt x="11" y="297"/>
                      <a:pt x="20" y="267"/>
                      <a:pt x="15" y="236"/>
                    </a:cubicBezTo>
                    <a:cubicBezTo>
                      <a:pt x="11" y="235"/>
                      <a:pt x="4" y="236"/>
                      <a:pt x="0" y="235"/>
                    </a:cubicBezTo>
                    <a:cubicBezTo>
                      <a:pt x="109" y="206"/>
                      <a:pt x="473" y="0"/>
                      <a:pt x="482" y="228"/>
                    </a:cubicBezTo>
                    <a:cubicBezTo>
                      <a:pt x="476" y="229"/>
                      <a:pt x="472" y="232"/>
                      <a:pt x="466" y="235"/>
                    </a:cubicBezTo>
                  </a:path>
                </a:pathLst>
              </a:custGeom>
              <a:solidFill>
                <a:srgbClr val="56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81">
                <a:extLst>
                  <a:ext uri="{FF2B5EF4-FFF2-40B4-BE49-F238E27FC236}">
                    <a16:creationId xmlns:a16="http://schemas.microsoft.com/office/drawing/2014/main" id="{4A9F4885-6282-4413-BA72-DB1A32E6D2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47386" y="2931821"/>
                <a:ext cx="158493" cy="132612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98" y="182"/>
                  </a:cxn>
                  <a:cxn ang="0">
                    <a:pos x="293" y="240"/>
                  </a:cxn>
                  <a:cxn ang="0">
                    <a:pos x="227" y="19"/>
                  </a:cxn>
                  <a:cxn ang="0">
                    <a:pos x="75" y="6"/>
                  </a:cxn>
                  <a:cxn ang="0">
                    <a:pos x="0" y="76"/>
                  </a:cxn>
                </a:cxnLst>
                <a:rect l="0" t="0" r="r" b="b"/>
                <a:pathLst>
                  <a:path w="293" h="245">
                    <a:moveTo>
                      <a:pt x="0" y="59"/>
                    </a:moveTo>
                    <a:cubicBezTo>
                      <a:pt x="40" y="113"/>
                      <a:pt x="22" y="156"/>
                      <a:pt x="98" y="182"/>
                    </a:cubicBezTo>
                    <a:cubicBezTo>
                      <a:pt x="149" y="199"/>
                      <a:pt x="239" y="245"/>
                      <a:pt x="293" y="240"/>
                    </a:cubicBezTo>
                    <a:cubicBezTo>
                      <a:pt x="214" y="196"/>
                      <a:pt x="232" y="106"/>
                      <a:pt x="227" y="19"/>
                    </a:cubicBezTo>
                    <a:cubicBezTo>
                      <a:pt x="177" y="14"/>
                      <a:pt x="128" y="0"/>
                      <a:pt x="75" y="6"/>
                    </a:cubicBezTo>
                    <a:cubicBezTo>
                      <a:pt x="11" y="14"/>
                      <a:pt x="36" y="33"/>
                      <a:pt x="0" y="76"/>
                    </a:cubicBezTo>
                  </a:path>
                </a:pathLst>
              </a:custGeom>
              <a:solidFill>
                <a:srgbClr val="56535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503">
                <a:extLst>
                  <a:ext uri="{FF2B5EF4-FFF2-40B4-BE49-F238E27FC236}">
                    <a16:creationId xmlns:a16="http://schemas.microsoft.com/office/drawing/2014/main" id="{9113A523-78D5-4E1A-A202-987700E137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42335" y="2861507"/>
                <a:ext cx="117954" cy="330041"/>
              </a:xfrm>
              <a:custGeom>
                <a:avLst/>
                <a:gdLst/>
                <a:ahLst/>
                <a:cxnLst>
                  <a:cxn ang="0">
                    <a:pos x="99" y="1"/>
                  </a:cxn>
                  <a:cxn ang="0">
                    <a:pos x="61" y="160"/>
                  </a:cxn>
                  <a:cxn ang="0">
                    <a:pos x="40" y="273"/>
                  </a:cxn>
                  <a:cxn ang="0">
                    <a:pos x="23" y="348"/>
                  </a:cxn>
                  <a:cxn ang="0">
                    <a:pos x="7" y="447"/>
                  </a:cxn>
                  <a:cxn ang="0">
                    <a:pos x="79" y="361"/>
                  </a:cxn>
                  <a:cxn ang="0">
                    <a:pos x="56" y="501"/>
                  </a:cxn>
                  <a:cxn ang="0">
                    <a:pos x="48" y="556"/>
                  </a:cxn>
                  <a:cxn ang="0">
                    <a:pos x="58" y="610"/>
                  </a:cxn>
                  <a:cxn ang="0">
                    <a:pos x="109" y="467"/>
                  </a:cxn>
                  <a:cxn ang="0">
                    <a:pos x="109" y="594"/>
                  </a:cxn>
                  <a:cxn ang="0">
                    <a:pos x="147" y="493"/>
                  </a:cxn>
                  <a:cxn ang="0">
                    <a:pos x="155" y="570"/>
                  </a:cxn>
                  <a:cxn ang="0">
                    <a:pos x="211" y="327"/>
                  </a:cxn>
                  <a:cxn ang="0">
                    <a:pos x="206" y="178"/>
                  </a:cxn>
                  <a:cxn ang="0">
                    <a:pos x="208" y="124"/>
                  </a:cxn>
                  <a:cxn ang="0">
                    <a:pos x="201" y="89"/>
                  </a:cxn>
                  <a:cxn ang="0">
                    <a:pos x="191" y="35"/>
                  </a:cxn>
                  <a:cxn ang="0">
                    <a:pos x="100" y="1"/>
                  </a:cxn>
                </a:cxnLst>
                <a:rect l="0" t="0" r="r" b="b"/>
                <a:pathLst>
                  <a:path w="218" h="610">
                    <a:moveTo>
                      <a:pt x="99" y="1"/>
                    </a:moveTo>
                    <a:cubicBezTo>
                      <a:pt x="91" y="55"/>
                      <a:pt x="75" y="107"/>
                      <a:pt x="61" y="160"/>
                    </a:cubicBezTo>
                    <a:cubicBezTo>
                      <a:pt x="51" y="197"/>
                      <a:pt x="46" y="235"/>
                      <a:pt x="40" y="273"/>
                    </a:cubicBezTo>
                    <a:cubicBezTo>
                      <a:pt x="36" y="298"/>
                      <a:pt x="27" y="323"/>
                      <a:pt x="23" y="348"/>
                    </a:cubicBezTo>
                    <a:cubicBezTo>
                      <a:pt x="21" y="356"/>
                      <a:pt x="0" y="440"/>
                      <a:pt x="7" y="447"/>
                    </a:cubicBezTo>
                    <a:cubicBezTo>
                      <a:pt x="37" y="449"/>
                      <a:pt x="71" y="360"/>
                      <a:pt x="79" y="361"/>
                    </a:cubicBezTo>
                    <a:cubicBezTo>
                      <a:pt x="83" y="379"/>
                      <a:pt x="59" y="484"/>
                      <a:pt x="56" y="501"/>
                    </a:cubicBezTo>
                    <a:cubicBezTo>
                      <a:pt x="53" y="519"/>
                      <a:pt x="50" y="538"/>
                      <a:pt x="48" y="556"/>
                    </a:cubicBezTo>
                    <a:cubicBezTo>
                      <a:pt x="46" y="571"/>
                      <a:pt x="36" y="609"/>
                      <a:pt x="58" y="610"/>
                    </a:cubicBezTo>
                    <a:cubicBezTo>
                      <a:pt x="69" y="610"/>
                      <a:pt x="101" y="480"/>
                      <a:pt x="109" y="467"/>
                    </a:cubicBezTo>
                    <a:cubicBezTo>
                      <a:pt x="115" y="476"/>
                      <a:pt x="96" y="592"/>
                      <a:pt x="109" y="594"/>
                    </a:cubicBezTo>
                    <a:cubicBezTo>
                      <a:pt x="130" y="596"/>
                      <a:pt x="143" y="502"/>
                      <a:pt x="147" y="493"/>
                    </a:cubicBezTo>
                    <a:cubicBezTo>
                      <a:pt x="147" y="495"/>
                      <a:pt x="141" y="559"/>
                      <a:pt x="155" y="570"/>
                    </a:cubicBezTo>
                    <a:cubicBezTo>
                      <a:pt x="172" y="569"/>
                      <a:pt x="218" y="396"/>
                      <a:pt x="211" y="327"/>
                    </a:cubicBezTo>
                    <a:cubicBezTo>
                      <a:pt x="205" y="276"/>
                      <a:pt x="204" y="228"/>
                      <a:pt x="206" y="178"/>
                    </a:cubicBezTo>
                    <a:cubicBezTo>
                      <a:pt x="207" y="161"/>
                      <a:pt x="209" y="142"/>
                      <a:pt x="208" y="124"/>
                    </a:cubicBezTo>
                    <a:cubicBezTo>
                      <a:pt x="207" y="112"/>
                      <a:pt x="202" y="101"/>
                      <a:pt x="201" y="89"/>
                    </a:cubicBezTo>
                    <a:cubicBezTo>
                      <a:pt x="199" y="74"/>
                      <a:pt x="200" y="49"/>
                      <a:pt x="191" y="35"/>
                    </a:cubicBezTo>
                    <a:cubicBezTo>
                      <a:pt x="173" y="9"/>
                      <a:pt x="130" y="0"/>
                      <a:pt x="100" y="1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504">
                <a:extLst>
                  <a:ext uri="{FF2B5EF4-FFF2-40B4-BE49-F238E27FC236}">
                    <a16:creationId xmlns:a16="http://schemas.microsoft.com/office/drawing/2014/main" id="{C946341C-1BC5-48C5-B690-0F42619026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3050" y="1741520"/>
                <a:ext cx="228808" cy="324773"/>
              </a:xfrm>
              <a:custGeom>
                <a:avLst/>
                <a:gdLst/>
                <a:ahLst/>
                <a:cxnLst>
                  <a:cxn ang="0">
                    <a:pos x="6" y="213"/>
                  </a:cxn>
                  <a:cxn ang="0">
                    <a:pos x="35" y="379"/>
                  </a:cxn>
                  <a:cxn ang="0">
                    <a:pos x="76" y="526"/>
                  </a:cxn>
                  <a:cxn ang="0">
                    <a:pos x="199" y="599"/>
                  </a:cxn>
                  <a:cxn ang="0">
                    <a:pos x="330" y="527"/>
                  </a:cxn>
                  <a:cxn ang="0">
                    <a:pos x="374" y="392"/>
                  </a:cxn>
                  <a:cxn ang="0">
                    <a:pos x="329" y="70"/>
                  </a:cxn>
                  <a:cxn ang="0">
                    <a:pos x="158" y="0"/>
                  </a:cxn>
                  <a:cxn ang="0">
                    <a:pos x="0" y="85"/>
                  </a:cxn>
                </a:cxnLst>
                <a:rect l="0" t="0" r="r" b="b"/>
                <a:pathLst>
                  <a:path w="423" h="600">
                    <a:moveTo>
                      <a:pt x="6" y="213"/>
                    </a:moveTo>
                    <a:cubicBezTo>
                      <a:pt x="0" y="277"/>
                      <a:pt x="15" y="323"/>
                      <a:pt x="35" y="379"/>
                    </a:cubicBezTo>
                    <a:cubicBezTo>
                      <a:pt x="53" y="428"/>
                      <a:pt x="42" y="480"/>
                      <a:pt x="76" y="526"/>
                    </a:cubicBezTo>
                    <a:cubicBezTo>
                      <a:pt x="102" y="561"/>
                      <a:pt x="152" y="597"/>
                      <a:pt x="199" y="599"/>
                    </a:cubicBezTo>
                    <a:cubicBezTo>
                      <a:pt x="244" y="600"/>
                      <a:pt x="305" y="565"/>
                      <a:pt x="330" y="527"/>
                    </a:cubicBezTo>
                    <a:cubicBezTo>
                      <a:pt x="356" y="487"/>
                      <a:pt x="352" y="434"/>
                      <a:pt x="374" y="392"/>
                    </a:cubicBezTo>
                    <a:cubicBezTo>
                      <a:pt x="423" y="295"/>
                      <a:pt x="402" y="146"/>
                      <a:pt x="329" y="70"/>
                    </a:cubicBezTo>
                    <a:cubicBezTo>
                      <a:pt x="281" y="20"/>
                      <a:pt x="227" y="0"/>
                      <a:pt x="158" y="0"/>
                    </a:cubicBezTo>
                    <a:cubicBezTo>
                      <a:pt x="115" y="0"/>
                      <a:pt x="3" y="73"/>
                      <a:pt x="0" y="85"/>
                    </a:cubicBezTo>
                  </a:path>
                </a:pathLst>
              </a:custGeom>
              <a:solidFill>
                <a:srgbClr val="CEBE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505">
                <a:extLst>
                  <a:ext uri="{FF2B5EF4-FFF2-40B4-BE49-F238E27FC236}">
                    <a16:creationId xmlns:a16="http://schemas.microsoft.com/office/drawing/2014/main" id="{D243EF52-6A1A-429B-B9E7-E5B93AC69F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47476" y="1656088"/>
                <a:ext cx="259041" cy="367832"/>
              </a:xfrm>
              <a:custGeom>
                <a:avLst/>
                <a:gdLst/>
                <a:ahLst/>
                <a:cxnLst>
                  <a:cxn ang="0">
                    <a:pos x="7" y="242"/>
                  </a:cxn>
                  <a:cxn ang="0">
                    <a:pos x="39" y="429"/>
                  </a:cxn>
                  <a:cxn ang="0">
                    <a:pos x="86" y="596"/>
                  </a:cxn>
                  <a:cxn ang="0">
                    <a:pos x="225" y="678"/>
                  </a:cxn>
                  <a:cxn ang="0">
                    <a:pos x="373" y="597"/>
                  </a:cxn>
                  <a:cxn ang="0">
                    <a:pos x="423" y="444"/>
                  </a:cxn>
                  <a:cxn ang="0">
                    <a:pos x="372" y="79"/>
                  </a:cxn>
                  <a:cxn ang="0">
                    <a:pos x="178" y="0"/>
                  </a:cxn>
                  <a:cxn ang="0">
                    <a:pos x="0" y="97"/>
                  </a:cxn>
                </a:cxnLst>
                <a:rect l="0" t="0" r="r" b="b"/>
                <a:pathLst>
                  <a:path w="479" h="680">
                    <a:moveTo>
                      <a:pt x="7" y="242"/>
                    </a:moveTo>
                    <a:cubicBezTo>
                      <a:pt x="0" y="314"/>
                      <a:pt x="16" y="366"/>
                      <a:pt x="39" y="429"/>
                    </a:cubicBezTo>
                    <a:cubicBezTo>
                      <a:pt x="59" y="485"/>
                      <a:pt x="47" y="544"/>
                      <a:pt x="86" y="596"/>
                    </a:cubicBezTo>
                    <a:cubicBezTo>
                      <a:pt x="115" y="635"/>
                      <a:pt x="172" y="677"/>
                      <a:pt x="225" y="678"/>
                    </a:cubicBezTo>
                    <a:cubicBezTo>
                      <a:pt x="276" y="680"/>
                      <a:pt x="346" y="640"/>
                      <a:pt x="373" y="597"/>
                    </a:cubicBezTo>
                    <a:cubicBezTo>
                      <a:pt x="403" y="552"/>
                      <a:pt x="398" y="492"/>
                      <a:pt x="423" y="444"/>
                    </a:cubicBezTo>
                    <a:cubicBezTo>
                      <a:pt x="479" y="334"/>
                      <a:pt x="455" y="166"/>
                      <a:pt x="372" y="79"/>
                    </a:cubicBezTo>
                    <a:cubicBezTo>
                      <a:pt x="318" y="23"/>
                      <a:pt x="257" y="0"/>
                      <a:pt x="178" y="0"/>
                    </a:cubicBezTo>
                    <a:cubicBezTo>
                      <a:pt x="130" y="0"/>
                      <a:pt x="3" y="83"/>
                      <a:pt x="0" y="97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90">
                <a:extLst>
                  <a:ext uri="{FF2B5EF4-FFF2-40B4-BE49-F238E27FC236}">
                    <a16:creationId xmlns:a16="http://schemas.microsoft.com/office/drawing/2014/main" id="{8E0AC97C-93C8-4566-8935-2D08A336D8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5589" y="2072706"/>
                <a:ext cx="132612" cy="127573"/>
              </a:xfrm>
              <a:custGeom>
                <a:avLst/>
                <a:gdLst/>
                <a:ahLst/>
                <a:cxnLst>
                  <a:cxn ang="0">
                    <a:pos x="123" y="39"/>
                  </a:cxn>
                  <a:cxn ang="0">
                    <a:pos x="6" y="236"/>
                  </a:cxn>
                  <a:cxn ang="0">
                    <a:pos x="166" y="139"/>
                  </a:cxn>
                  <a:cxn ang="0">
                    <a:pos x="77" y="69"/>
                  </a:cxn>
                </a:cxnLst>
                <a:rect l="0" t="0" r="r" b="b"/>
                <a:pathLst>
                  <a:path w="245" h="236">
                    <a:moveTo>
                      <a:pt x="123" y="39"/>
                    </a:moveTo>
                    <a:cubicBezTo>
                      <a:pt x="55" y="75"/>
                      <a:pt x="0" y="158"/>
                      <a:pt x="6" y="236"/>
                    </a:cubicBezTo>
                    <a:cubicBezTo>
                      <a:pt x="33" y="141"/>
                      <a:pt x="109" y="197"/>
                      <a:pt x="166" y="139"/>
                    </a:cubicBezTo>
                    <a:cubicBezTo>
                      <a:pt x="245" y="58"/>
                      <a:pt x="100" y="0"/>
                      <a:pt x="77" y="69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91">
                <a:extLst>
                  <a:ext uri="{FF2B5EF4-FFF2-40B4-BE49-F238E27FC236}">
                    <a16:creationId xmlns:a16="http://schemas.microsoft.com/office/drawing/2014/main" id="{26D9A67C-39CA-4280-8EEC-44726A9BCC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64551" y="2889678"/>
                <a:ext cx="94593" cy="116809"/>
              </a:xfrm>
              <a:custGeom>
                <a:avLst/>
                <a:gdLst/>
                <a:ahLst/>
                <a:cxnLst>
                  <a:cxn ang="0">
                    <a:pos x="172" y="35"/>
                  </a:cxn>
                  <a:cxn ang="0">
                    <a:pos x="143" y="88"/>
                  </a:cxn>
                  <a:cxn ang="0">
                    <a:pos x="87" y="125"/>
                  </a:cxn>
                  <a:cxn ang="0">
                    <a:pos x="43" y="172"/>
                  </a:cxn>
                  <a:cxn ang="0">
                    <a:pos x="1" y="216"/>
                  </a:cxn>
                  <a:cxn ang="0">
                    <a:pos x="9" y="154"/>
                  </a:cxn>
                  <a:cxn ang="0">
                    <a:pos x="39" y="100"/>
                  </a:cxn>
                  <a:cxn ang="0">
                    <a:pos x="55" y="65"/>
                  </a:cxn>
                  <a:cxn ang="0">
                    <a:pos x="119" y="20"/>
                  </a:cxn>
                  <a:cxn ang="0">
                    <a:pos x="158" y="13"/>
                  </a:cxn>
                  <a:cxn ang="0">
                    <a:pos x="175" y="33"/>
                  </a:cxn>
                  <a:cxn ang="0">
                    <a:pos x="169" y="33"/>
                  </a:cxn>
                </a:cxnLst>
                <a:rect l="0" t="0" r="r" b="b"/>
                <a:pathLst>
                  <a:path w="175" h="216">
                    <a:moveTo>
                      <a:pt x="172" y="35"/>
                    </a:moveTo>
                    <a:cubicBezTo>
                      <a:pt x="174" y="49"/>
                      <a:pt x="152" y="77"/>
                      <a:pt x="143" y="88"/>
                    </a:cubicBezTo>
                    <a:cubicBezTo>
                      <a:pt x="128" y="106"/>
                      <a:pt x="103" y="110"/>
                      <a:pt x="87" y="125"/>
                    </a:cubicBezTo>
                    <a:cubicBezTo>
                      <a:pt x="70" y="141"/>
                      <a:pt x="57" y="153"/>
                      <a:pt x="43" y="172"/>
                    </a:cubicBezTo>
                    <a:cubicBezTo>
                      <a:pt x="30" y="188"/>
                      <a:pt x="19" y="207"/>
                      <a:pt x="1" y="216"/>
                    </a:cubicBezTo>
                    <a:cubicBezTo>
                      <a:pt x="0" y="196"/>
                      <a:pt x="6" y="174"/>
                      <a:pt x="9" y="154"/>
                    </a:cubicBezTo>
                    <a:cubicBezTo>
                      <a:pt x="12" y="132"/>
                      <a:pt x="30" y="120"/>
                      <a:pt x="39" y="100"/>
                    </a:cubicBezTo>
                    <a:cubicBezTo>
                      <a:pt x="45" y="88"/>
                      <a:pt x="48" y="76"/>
                      <a:pt x="55" y="65"/>
                    </a:cubicBezTo>
                    <a:cubicBezTo>
                      <a:pt x="71" y="41"/>
                      <a:pt x="95" y="34"/>
                      <a:pt x="119" y="20"/>
                    </a:cubicBezTo>
                    <a:cubicBezTo>
                      <a:pt x="135" y="10"/>
                      <a:pt x="141" y="0"/>
                      <a:pt x="158" y="13"/>
                    </a:cubicBezTo>
                    <a:cubicBezTo>
                      <a:pt x="164" y="18"/>
                      <a:pt x="168" y="29"/>
                      <a:pt x="175" y="33"/>
                    </a:cubicBezTo>
                    <a:cubicBezTo>
                      <a:pt x="173" y="33"/>
                      <a:pt x="171" y="33"/>
                      <a:pt x="169" y="33"/>
                    </a:cubicBezTo>
                  </a:path>
                </a:pathLst>
              </a:custGeom>
              <a:solidFill>
                <a:srgbClr val="CEBE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92">
                <a:extLst>
                  <a:ext uri="{FF2B5EF4-FFF2-40B4-BE49-F238E27FC236}">
                    <a16:creationId xmlns:a16="http://schemas.microsoft.com/office/drawing/2014/main" id="{F9C6ABB9-2BE4-41E1-8863-FA19382E36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96731" y="2002850"/>
                <a:ext cx="979819" cy="1039367"/>
              </a:xfrm>
              <a:custGeom>
                <a:avLst/>
                <a:gdLst/>
                <a:ahLst/>
                <a:cxnLst>
                  <a:cxn ang="0">
                    <a:pos x="1156" y="1557"/>
                  </a:cxn>
                  <a:cxn ang="0">
                    <a:pos x="1157" y="1117"/>
                  </a:cxn>
                  <a:cxn ang="0">
                    <a:pos x="1207" y="345"/>
                  </a:cxn>
                  <a:cxn ang="0">
                    <a:pos x="1346" y="124"/>
                  </a:cxn>
                  <a:cxn ang="0">
                    <a:pos x="1642" y="268"/>
                  </a:cxn>
                  <a:cxn ang="0">
                    <a:pos x="1689" y="578"/>
                  </a:cxn>
                  <a:cxn ang="0">
                    <a:pos x="1731" y="1101"/>
                  </a:cxn>
                  <a:cxn ang="0">
                    <a:pos x="1767" y="1289"/>
                  </a:cxn>
                  <a:cxn ang="0">
                    <a:pos x="1788" y="1685"/>
                  </a:cxn>
                  <a:cxn ang="0">
                    <a:pos x="1359" y="1806"/>
                  </a:cxn>
                  <a:cxn ang="0">
                    <a:pos x="993" y="1908"/>
                  </a:cxn>
                  <a:cxn ang="0">
                    <a:pos x="575" y="1568"/>
                  </a:cxn>
                  <a:cxn ang="0">
                    <a:pos x="611" y="1378"/>
                  </a:cxn>
                  <a:cxn ang="0">
                    <a:pos x="603" y="1284"/>
                  </a:cxn>
                  <a:cxn ang="0">
                    <a:pos x="618" y="1144"/>
                  </a:cxn>
                  <a:cxn ang="0">
                    <a:pos x="559" y="922"/>
                  </a:cxn>
                  <a:cxn ang="0">
                    <a:pos x="493" y="703"/>
                  </a:cxn>
                  <a:cxn ang="0">
                    <a:pos x="412" y="759"/>
                  </a:cxn>
                  <a:cxn ang="0">
                    <a:pos x="330" y="915"/>
                  </a:cxn>
                  <a:cxn ang="0">
                    <a:pos x="345" y="1062"/>
                  </a:cxn>
                  <a:cxn ang="0">
                    <a:pos x="472" y="1291"/>
                  </a:cxn>
                  <a:cxn ang="0">
                    <a:pos x="571" y="1381"/>
                  </a:cxn>
                  <a:cxn ang="0">
                    <a:pos x="487" y="1410"/>
                  </a:cxn>
                  <a:cxn ang="0">
                    <a:pos x="480" y="1558"/>
                  </a:cxn>
                  <a:cxn ang="0">
                    <a:pos x="282" y="1383"/>
                  </a:cxn>
                  <a:cxn ang="0">
                    <a:pos x="143" y="1207"/>
                  </a:cxn>
                  <a:cxn ang="0">
                    <a:pos x="79" y="1097"/>
                  </a:cxn>
                  <a:cxn ang="0">
                    <a:pos x="100" y="755"/>
                  </a:cxn>
                  <a:cxn ang="0">
                    <a:pos x="276" y="475"/>
                  </a:cxn>
                  <a:cxn ang="0">
                    <a:pos x="384" y="353"/>
                  </a:cxn>
                  <a:cxn ang="0">
                    <a:pos x="477" y="185"/>
                  </a:cxn>
                  <a:cxn ang="0">
                    <a:pos x="741" y="87"/>
                  </a:cxn>
                  <a:cxn ang="0">
                    <a:pos x="851" y="189"/>
                  </a:cxn>
                  <a:cxn ang="0">
                    <a:pos x="817" y="548"/>
                  </a:cxn>
                  <a:cxn ang="0">
                    <a:pos x="848" y="856"/>
                  </a:cxn>
                  <a:cxn ang="0">
                    <a:pos x="898" y="1421"/>
                  </a:cxn>
                  <a:cxn ang="0">
                    <a:pos x="993" y="1908"/>
                  </a:cxn>
                </a:cxnLst>
                <a:rect l="0" t="0" r="r" b="b"/>
                <a:pathLst>
                  <a:path w="1811" h="1921">
                    <a:moveTo>
                      <a:pt x="1143" y="1908"/>
                    </a:moveTo>
                    <a:cubicBezTo>
                      <a:pt x="1187" y="1827"/>
                      <a:pt x="1155" y="1642"/>
                      <a:pt x="1156" y="1557"/>
                    </a:cubicBezTo>
                    <a:cubicBezTo>
                      <a:pt x="1156" y="1504"/>
                      <a:pt x="1169" y="1457"/>
                      <a:pt x="1171" y="1405"/>
                    </a:cubicBezTo>
                    <a:cubicBezTo>
                      <a:pt x="1176" y="1314"/>
                      <a:pt x="1164" y="1210"/>
                      <a:pt x="1157" y="1117"/>
                    </a:cubicBezTo>
                    <a:cubicBezTo>
                      <a:pt x="1144" y="955"/>
                      <a:pt x="1127" y="801"/>
                      <a:pt x="1151" y="642"/>
                    </a:cubicBezTo>
                    <a:cubicBezTo>
                      <a:pt x="1166" y="540"/>
                      <a:pt x="1176" y="444"/>
                      <a:pt x="1207" y="345"/>
                    </a:cubicBezTo>
                    <a:cubicBezTo>
                      <a:pt x="1231" y="269"/>
                      <a:pt x="1215" y="188"/>
                      <a:pt x="1232" y="111"/>
                    </a:cubicBezTo>
                    <a:cubicBezTo>
                      <a:pt x="1251" y="26"/>
                      <a:pt x="1303" y="94"/>
                      <a:pt x="1346" y="124"/>
                    </a:cubicBezTo>
                    <a:cubicBezTo>
                      <a:pt x="1380" y="148"/>
                      <a:pt x="1405" y="164"/>
                      <a:pt x="1444" y="185"/>
                    </a:cubicBezTo>
                    <a:cubicBezTo>
                      <a:pt x="1510" y="219"/>
                      <a:pt x="1571" y="248"/>
                      <a:pt x="1642" y="268"/>
                    </a:cubicBezTo>
                    <a:cubicBezTo>
                      <a:pt x="1655" y="321"/>
                      <a:pt x="1645" y="379"/>
                      <a:pt x="1667" y="430"/>
                    </a:cubicBezTo>
                    <a:cubicBezTo>
                      <a:pt x="1689" y="480"/>
                      <a:pt x="1686" y="520"/>
                      <a:pt x="1689" y="578"/>
                    </a:cubicBezTo>
                    <a:cubicBezTo>
                      <a:pt x="1693" y="635"/>
                      <a:pt x="1709" y="688"/>
                      <a:pt x="1709" y="749"/>
                    </a:cubicBezTo>
                    <a:cubicBezTo>
                      <a:pt x="1709" y="805"/>
                      <a:pt x="1723" y="1043"/>
                      <a:pt x="1731" y="1101"/>
                    </a:cubicBezTo>
                    <a:cubicBezTo>
                      <a:pt x="1735" y="1130"/>
                      <a:pt x="1723" y="1157"/>
                      <a:pt x="1737" y="1184"/>
                    </a:cubicBezTo>
                    <a:cubicBezTo>
                      <a:pt x="1755" y="1221"/>
                      <a:pt x="1763" y="1248"/>
                      <a:pt x="1767" y="1289"/>
                    </a:cubicBezTo>
                    <a:cubicBezTo>
                      <a:pt x="1773" y="1343"/>
                      <a:pt x="1758" y="1392"/>
                      <a:pt x="1780" y="1443"/>
                    </a:cubicBezTo>
                    <a:cubicBezTo>
                      <a:pt x="1811" y="1510"/>
                      <a:pt x="1788" y="1606"/>
                      <a:pt x="1788" y="1685"/>
                    </a:cubicBezTo>
                    <a:cubicBezTo>
                      <a:pt x="1788" y="1712"/>
                      <a:pt x="1603" y="1756"/>
                      <a:pt x="1605" y="1823"/>
                    </a:cubicBezTo>
                    <a:cubicBezTo>
                      <a:pt x="1457" y="1829"/>
                      <a:pt x="1505" y="1792"/>
                      <a:pt x="1359" y="1806"/>
                    </a:cubicBezTo>
                    <a:cubicBezTo>
                      <a:pt x="1319" y="1810"/>
                      <a:pt x="1240" y="1879"/>
                      <a:pt x="1143" y="1908"/>
                    </a:cubicBezTo>
                    <a:cubicBezTo>
                      <a:pt x="1097" y="1921"/>
                      <a:pt x="1043" y="1908"/>
                      <a:pt x="993" y="1908"/>
                    </a:cubicBezTo>
                    <a:cubicBezTo>
                      <a:pt x="820" y="1907"/>
                      <a:pt x="643" y="1809"/>
                      <a:pt x="572" y="1806"/>
                    </a:cubicBezTo>
                    <a:cubicBezTo>
                      <a:pt x="567" y="1725"/>
                      <a:pt x="575" y="1645"/>
                      <a:pt x="575" y="1568"/>
                    </a:cubicBezTo>
                    <a:cubicBezTo>
                      <a:pt x="575" y="1529"/>
                      <a:pt x="555" y="1500"/>
                      <a:pt x="559" y="1460"/>
                    </a:cubicBezTo>
                    <a:cubicBezTo>
                      <a:pt x="564" y="1421"/>
                      <a:pt x="591" y="1408"/>
                      <a:pt x="611" y="1378"/>
                    </a:cubicBezTo>
                    <a:cubicBezTo>
                      <a:pt x="620" y="1364"/>
                      <a:pt x="650" y="1313"/>
                      <a:pt x="641" y="1297"/>
                    </a:cubicBezTo>
                    <a:cubicBezTo>
                      <a:pt x="631" y="1281"/>
                      <a:pt x="612" y="1296"/>
                      <a:pt x="603" y="1284"/>
                    </a:cubicBezTo>
                    <a:cubicBezTo>
                      <a:pt x="597" y="1275"/>
                      <a:pt x="602" y="1244"/>
                      <a:pt x="602" y="1234"/>
                    </a:cubicBezTo>
                    <a:cubicBezTo>
                      <a:pt x="604" y="1202"/>
                      <a:pt x="620" y="1177"/>
                      <a:pt x="618" y="1144"/>
                    </a:cubicBezTo>
                    <a:cubicBezTo>
                      <a:pt x="615" y="1108"/>
                      <a:pt x="597" y="1065"/>
                      <a:pt x="586" y="1031"/>
                    </a:cubicBezTo>
                    <a:cubicBezTo>
                      <a:pt x="575" y="996"/>
                      <a:pt x="561" y="963"/>
                      <a:pt x="559" y="922"/>
                    </a:cubicBezTo>
                    <a:cubicBezTo>
                      <a:pt x="557" y="867"/>
                      <a:pt x="557" y="827"/>
                      <a:pt x="539" y="775"/>
                    </a:cubicBezTo>
                    <a:cubicBezTo>
                      <a:pt x="533" y="757"/>
                      <a:pt x="522" y="701"/>
                      <a:pt x="493" y="703"/>
                    </a:cubicBezTo>
                    <a:cubicBezTo>
                      <a:pt x="480" y="704"/>
                      <a:pt x="468" y="733"/>
                      <a:pt x="459" y="740"/>
                    </a:cubicBezTo>
                    <a:cubicBezTo>
                      <a:pt x="446" y="749"/>
                      <a:pt x="427" y="752"/>
                      <a:pt x="412" y="759"/>
                    </a:cubicBezTo>
                    <a:cubicBezTo>
                      <a:pt x="409" y="783"/>
                      <a:pt x="385" y="811"/>
                      <a:pt x="369" y="832"/>
                    </a:cubicBezTo>
                    <a:cubicBezTo>
                      <a:pt x="349" y="860"/>
                      <a:pt x="347" y="887"/>
                      <a:pt x="330" y="915"/>
                    </a:cubicBezTo>
                    <a:cubicBezTo>
                      <a:pt x="314" y="943"/>
                      <a:pt x="284" y="944"/>
                      <a:pt x="297" y="985"/>
                    </a:cubicBezTo>
                    <a:cubicBezTo>
                      <a:pt x="306" y="1013"/>
                      <a:pt x="331" y="1037"/>
                      <a:pt x="345" y="1062"/>
                    </a:cubicBezTo>
                    <a:cubicBezTo>
                      <a:pt x="376" y="1117"/>
                      <a:pt x="387" y="1181"/>
                      <a:pt x="426" y="1230"/>
                    </a:cubicBezTo>
                    <a:cubicBezTo>
                      <a:pt x="442" y="1250"/>
                      <a:pt x="454" y="1272"/>
                      <a:pt x="472" y="1291"/>
                    </a:cubicBezTo>
                    <a:cubicBezTo>
                      <a:pt x="492" y="1314"/>
                      <a:pt x="514" y="1324"/>
                      <a:pt x="537" y="1347"/>
                    </a:cubicBezTo>
                    <a:cubicBezTo>
                      <a:pt x="548" y="1358"/>
                      <a:pt x="562" y="1368"/>
                      <a:pt x="571" y="1381"/>
                    </a:cubicBezTo>
                    <a:cubicBezTo>
                      <a:pt x="546" y="1382"/>
                      <a:pt x="522" y="1371"/>
                      <a:pt x="500" y="1385"/>
                    </a:cubicBezTo>
                    <a:cubicBezTo>
                      <a:pt x="496" y="1387"/>
                      <a:pt x="490" y="1406"/>
                      <a:pt x="487" y="1410"/>
                    </a:cubicBezTo>
                    <a:cubicBezTo>
                      <a:pt x="478" y="1420"/>
                      <a:pt x="460" y="1431"/>
                      <a:pt x="455" y="1445"/>
                    </a:cubicBezTo>
                    <a:cubicBezTo>
                      <a:pt x="445" y="1471"/>
                      <a:pt x="445" y="1555"/>
                      <a:pt x="480" y="1558"/>
                    </a:cubicBezTo>
                    <a:cubicBezTo>
                      <a:pt x="413" y="1576"/>
                      <a:pt x="366" y="1524"/>
                      <a:pt x="330" y="1475"/>
                    </a:cubicBezTo>
                    <a:cubicBezTo>
                      <a:pt x="308" y="1444"/>
                      <a:pt x="298" y="1414"/>
                      <a:pt x="282" y="1383"/>
                    </a:cubicBezTo>
                    <a:cubicBezTo>
                      <a:pt x="266" y="1354"/>
                      <a:pt x="236" y="1333"/>
                      <a:pt x="217" y="1308"/>
                    </a:cubicBezTo>
                    <a:cubicBezTo>
                      <a:pt x="192" y="1273"/>
                      <a:pt x="170" y="1239"/>
                      <a:pt x="143" y="1207"/>
                    </a:cubicBezTo>
                    <a:cubicBezTo>
                      <a:pt x="124" y="1186"/>
                      <a:pt x="113" y="1183"/>
                      <a:pt x="100" y="1158"/>
                    </a:cubicBezTo>
                    <a:cubicBezTo>
                      <a:pt x="91" y="1138"/>
                      <a:pt x="90" y="1117"/>
                      <a:pt x="79" y="1097"/>
                    </a:cubicBezTo>
                    <a:cubicBezTo>
                      <a:pt x="50" y="1043"/>
                      <a:pt x="0" y="1002"/>
                      <a:pt x="6" y="934"/>
                    </a:cubicBezTo>
                    <a:cubicBezTo>
                      <a:pt x="12" y="858"/>
                      <a:pt x="60" y="813"/>
                      <a:pt x="100" y="755"/>
                    </a:cubicBezTo>
                    <a:cubicBezTo>
                      <a:pt x="146" y="688"/>
                      <a:pt x="165" y="616"/>
                      <a:pt x="232" y="564"/>
                    </a:cubicBezTo>
                    <a:cubicBezTo>
                      <a:pt x="271" y="535"/>
                      <a:pt x="257" y="517"/>
                      <a:pt x="276" y="475"/>
                    </a:cubicBezTo>
                    <a:cubicBezTo>
                      <a:pt x="288" y="448"/>
                      <a:pt x="310" y="432"/>
                      <a:pt x="333" y="411"/>
                    </a:cubicBezTo>
                    <a:cubicBezTo>
                      <a:pt x="354" y="391"/>
                      <a:pt x="372" y="386"/>
                      <a:pt x="384" y="353"/>
                    </a:cubicBezTo>
                    <a:cubicBezTo>
                      <a:pt x="395" y="323"/>
                      <a:pt x="404" y="294"/>
                      <a:pt x="418" y="264"/>
                    </a:cubicBezTo>
                    <a:cubicBezTo>
                      <a:pt x="430" y="237"/>
                      <a:pt x="453" y="198"/>
                      <a:pt x="477" y="185"/>
                    </a:cubicBezTo>
                    <a:cubicBezTo>
                      <a:pt x="506" y="171"/>
                      <a:pt x="536" y="183"/>
                      <a:pt x="567" y="178"/>
                    </a:cubicBezTo>
                    <a:cubicBezTo>
                      <a:pt x="633" y="166"/>
                      <a:pt x="686" y="122"/>
                      <a:pt x="741" y="87"/>
                    </a:cubicBezTo>
                    <a:cubicBezTo>
                      <a:pt x="777" y="64"/>
                      <a:pt x="893" y="0"/>
                      <a:pt x="887" y="85"/>
                    </a:cubicBezTo>
                    <a:cubicBezTo>
                      <a:pt x="884" y="118"/>
                      <a:pt x="859" y="155"/>
                      <a:pt x="851" y="189"/>
                    </a:cubicBezTo>
                    <a:cubicBezTo>
                      <a:pt x="842" y="225"/>
                      <a:pt x="840" y="262"/>
                      <a:pt x="836" y="299"/>
                    </a:cubicBezTo>
                    <a:cubicBezTo>
                      <a:pt x="827" y="383"/>
                      <a:pt x="813" y="461"/>
                      <a:pt x="817" y="548"/>
                    </a:cubicBezTo>
                    <a:cubicBezTo>
                      <a:pt x="819" y="607"/>
                      <a:pt x="824" y="667"/>
                      <a:pt x="824" y="728"/>
                    </a:cubicBezTo>
                    <a:cubicBezTo>
                      <a:pt x="825" y="777"/>
                      <a:pt x="840" y="808"/>
                      <a:pt x="848" y="856"/>
                    </a:cubicBezTo>
                    <a:cubicBezTo>
                      <a:pt x="870" y="995"/>
                      <a:pt x="855" y="1139"/>
                      <a:pt x="876" y="1280"/>
                    </a:cubicBezTo>
                    <a:cubicBezTo>
                      <a:pt x="882" y="1324"/>
                      <a:pt x="896" y="1372"/>
                      <a:pt x="898" y="1421"/>
                    </a:cubicBezTo>
                    <a:cubicBezTo>
                      <a:pt x="901" y="1479"/>
                      <a:pt x="897" y="1538"/>
                      <a:pt x="902" y="1596"/>
                    </a:cubicBezTo>
                    <a:cubicBezTo>
                      <a:pt x="910" y="1675"/>
                      <a:pt x="896" y="1821"/>
                      <a:pt x="993" y="1908"/>
                    </a:cubicBezTo>
                  </a:path>
                </a:pathLst>
              </a:custGeom>
              <a:solidFill>
                <a:srgbClr val="0090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3">
                <a:extLst>
                  <a:ext uri="{FF2B5EF4-FFF2-40B4-BE49-F238E27FC236}">
                    <a16:creationId xmlns:a16="http://schemas.microsoft.com/office/drawing/2014/main" id="{7C88BBFB-296E-4878-97F3-38A2765CBD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8417" y="2079120"/>
                <a:ext cx="91385" cy="85660"/>
              </a:xfrm>
              <a:custGeom>
                <a:avLst/>
                <a:gdLst/>
                <a:ahLst/>
                <a:cxnLst>
                  <a:cxn ang="0">
                    <a:pos x="4" y="103"/>
                  </a:cxn>
                  <a:cxn ang="0">
                    <a:pos x="86" y="106"/>
                  </a:cxn>
                  <a:cxn ang="0">
                    <a:pos x="163" y="158"/>
                  </a:cxn>
                  <a:cxn ang="0">
                    <a:pos x="109" y="28"/>
                  </a:cxn>
                  <a:cxn ang="0">
                    <a:pos x="35" y="6"/>
                  </a:cxn>
                  <a:cxn ang="0">
                    <a:pos x="0" y="68"/>
                  </a:cxn>
                </a:cxnLst>
                <a:rect l="0" t="0" r="r" b="b"/>
                <a:pathLst>
                  <a:path w="169" h="158">
                    <a:moveTo>
                      <a:pt x="4" y="103"/>
                    </a:moveTo>
                    <a:cubicBezTo>
                      <a:pt x="49" y="98"/>
                      <a:pt x="42" y="81"/>
                      <a:pt x="86" y="106"/>
                    </a:cubicBezTo>
                    <a:cubicBezTo>
                      <a:pt x="114" y="122"/>
                      <a:pt x="137" y="140"/>
                      <a:pt x="163" y="158"/>
                    </a:cubicBezTo>
                    <a:cubicBezTo>
                      <a:pt x="169" y="119"/>
                      <a:pt x="141" y="50"/>
                      <a:pt x="109" y="28"/>
                    </a:cubicBezTo>
                    <a:cubicBezTo>
                      <a:pt x="98" y="21"/>
                      <a:pt x="47" y="0"/>
                      <a:pt x="35" y="6"/>
                    </a:cubicBezTo>
                    <a:cubicBezTo>
                      <a:pt x="15" y="14"/>
                      <a:pt x="17" y="56"/>
                      <a:pt x="0" y="6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94">
                <a:extLst>
                  <a:ext uri="{FF2B5EF4-FFF2-40B4-BE49-F238E27FC236}">
                    <a16:creationId xmlns:a16="http://schemas.microsoft.com/office/drawing/2014/main" id="{92BF440E-2912-4D0D-9FEC-5BC407EB13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5628" y="2071103"/>
                <a:ext cx="125054" cy="67108"/>
              </a:xfrm>
              <a:custGeom>
                <a:avLst/>
                <a:gdLst/>
                <a:ahLst/>
                <a:cxnLst>
                  <a:cxn ang="0">
                    <a:pos x="65" y="64"/>
                  </a:cxn>
                  <a:cxn ang="0">
                    <a:pos x="0" y="114"/>
                  </a:cxn>
                  <a:cxn ang="0">
                    <a:pos x="108" y="103"/>
                  </a:cxn>
                  <a:cxn ang="0">
                    <a:pos x="191" y="71"/>
                  </a:cxn>
                  <a:cxn ang="0">
                    <a:pos x="225" y="60"/>
                  </a:cxn>
                  <a:cxn ang="0">
                    <a:pos x="209" y="18"/>
                  </a:cxn>
                  <a:cxn ang="0">
                    <a:pos x="112" y="25"/>
                  </a:cxn>
                </a:cxnLst>
                <a:rect l="0" t="0" r="r" b="b"/>
                <a:pathLst>
                  <a:path w="231" h="124">
                    <a:moveTo>
                      <a:pt x="65" y="64"/>
                    </a:moveTo>
                    <a:cubicBezTo>
                      <a:pt x="50" y="98"/>
                      <a:pt x="31" y="101"/>
                      <a:pt x="0" y="114"/>
                    </a:cubicBezTo>
                    <a:cubicBezTo>
                      <a:pt x="37" y="124"/>
                      <a:pt x="75" y="121"/>
                      <a:pt x="108" y="103"/>
                    </a:cubicBezTo>
                    <a:cubicBezTo>
                      <a:pt x="145" y="82"/>
                      <a:pt x="149" y="74"/>
                      <a:pt x="191" y="71"/>
                    </a:cubicBezTo>
                    <a:cubicBezTo>
                      <a:pt x="208" y="69"/>
                      <a:pt x="216" y="84"/>
                      <a:pt x="225" y="60"/>
                    </a:cubicBezTo>
                    <a:cubicBezTo>
                      <a:pt x="231" y="44"/>
                      <a:pt x="219" y="25"/>
                      <a:pt x="209" y="18"/>
                    </a:cubicBezTo>
                    <a:cubicBezTo>
                      <a:pt x="185" y="0"/>
                      <a:pt x="132" y="6"/>
                      <a:pt x="112" y="25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95">
                <a:extLst>
                  <a:ext uri="{FF2B5EF4-FFF2-40B4-BE49-F238E27FC236}">
                    <a16:creationId xmlns:a16="http://schemas.microsoft.com/office/drawing/2014/main" id="{AE147E0F-5777-495C-A3E9-AA820CC453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6515" y="2063544"/>
                <a:ext cx="176817" cy="119556"/>
              </a:xfrm>
              <a:custGeom>
                <a:avLst/>
                <a:gdLst/>
                <a:ahLst/>
                <a:cxnLst>
                  <a:cxn ang="0">
                    <a:pos x="55" y="74"/>
                  </a:cxn>
                  <a:cxn ang="0">
                    <a:pos x="128" y="114"/>
                  </a:cxn>
                  <a:cxn ang="0">
                    <a:pos x="183" y="167"/>
                  </a:cxn>
                  <a:cxn ang="0">
                    <a:pos x="164" y="125"/>
                  </a:cxn>
                  <a:cxn ang="0">
                    <a:pos x="327" y="153"/>
                  </a:cxn>
                  <a:cxn ang="0">
                    <a:pos x="0" y="0"/>
                  </a:cxn>
                </a:cxnLst>
                <a:rect l="0" t="0" r="r" b="b"/>
                <a:pathLst>
                  <a:path w="327" h="221">
                    <a:moveTo>
                      <a:pt x="55" y="74"/>
                    </a:moveTo>
                    <a:cubicBezTo>
                      <a:pt x="78" y="91"/>
                      <a:pt x="106" y="95"/>
                      <a:pt x="128" y="114"/>
                    </a:cubicBezTo>
                    <a:cubicBezTo>
                      <a:pt x="146" y="131"/>
                      <a:pt x="159" y="161"/>
                      <a:pt x="183" y="167"/>
                    </a:cubicBezTo>
                    <a:cubicBezTo>
                      <a:pt x="178" y="152"/>
                      <a:pt x="167" y="141"/>
                      <a:pt x="164" y="125"/>
                    </a:cubicBezTo>
                    <a:cubicBezTo>
                      <a:pt x="209" y="117"/>
                      <a:pt x="280" y="221"/>
                      <a:pt x="327" y="153"/>
                    </a:cubicBezTo>
                    <a:cubicBezTo>
                      <a:pt x="209" y="137"/>
                      <a:pt x="122" y="16"/>
                      <a:pt x="0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96">
                <a:extLst>
                  <a:ext uri="{FF2B5EF4-FFF2-40B4-BE49-F238E27FC236}">
                    <a16:creationId xmlns:a16="http://schemas.microsoft.com/office/drawing/2014/main" id="{3265C8F7-3FAA-473F-813E-76D7DD18BE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7231" y="2003995"/>
                <a:ext cx="440895" cy="373787"/>
              </a:xfrm>
              <a:custGeom>
                <a:avLst/>
                <a:gdLst/>
                <a:ahLst/>
                <a:cxnLst>
                  <a:cxn ang="0">
                    <a:pos x="130" y="73"/>
                  </a:cxn>
                  <a:cxn ang="0">
                    <a:pos x="0" y="192"/>
                  </a:cxn>
                  <a:cxn ang="0">
                    <a:pos x="170" y="150"/>
                  </a:cxn>
                  <a:cxn ang="0">
                    <a:pos x="238" y="256"/>
                  </a:cxn>
                  <a:cxn ang="0">
                    <a:pos x="213" y="547"/>
                  </a:cxn>
                  <a:cxn ang="0">
                    <a:pos x="580" y="403"/>
                  </a:cxn>
                  <a:cxn ang="0">
                    <a:pos x="600" y="217"/>
                  </a:cxn>
                  <a:cxn ang="0">
                    <a:pos x="655" y="177"/>
                  </a:cxn>
                  <a:cxn ang="0">
                    <a:pos x="705" y="203"/>
                  </a:cxn>
                  <a:cxn ang="0">
                    <a:pos x="760" y="226"/>
                  </a:cxn>
                  <a:cxn ang="0">
                    <a:pos x="813" y="266"/>
                  </a:cxn>
                  <a:cxn ang="0">
                    <a:pos x="779" y="203"/>
                  </a:cxn>
                  <a:cxn ang="0">
                    <a:pos x="746" y="131"/>
                  </a:cxn>
                  <a:cxn ang="0">
                    <a:pos x="619" y="7"/>
                  </a:cxn>
                  <a:cxn ang="0">
                    <a:pos x="576" y="192"/>
                  </a:cxn>
                  <a:cxn ang="0">
                    <a:pos x="483" y="318"/>
                  </a:cxn>
                  <a:cxn ang="0">
                    <a:pos x="407" y="480"/>
                  </a:cxn>
                  <a:cxn ang="0">
                    <a:pos x="407" y="691"/>
                  </a:cxn>
                  <a:cxn ang="0">
                    <a:pos x="381" y="481"/>
                  </a:cxn>
                  <a:cxn ang="0">
                    <a:pos x="350" y="332"/>
                  </a:cxn>
                  <a:cxn ang="0">
                    <a:pos x="272" y="188"/>
                  </a:cxn>
                  <a:cxn ang="0">
                    <a:pos x="260" y="0"/>
                  </a:cxn>
                </a:cxnLst>
                <a:rect l="0" t="0" r="r" b="b"/>
                <a:pathLst>
                  <a:path w="815" h="691">
                    <a:moveTo>
                      <a:pt x="130" y="73"/>
                    </a:moveTo>
                    <a:cubicBezTo>
                      <a:pt x="93" y="100"/>
                      <a:pt x="50" y="197"/>
                      <a:pt x="0" y="192"/>
                    </a:cubicBezTo>
                    <a:cubicBezTo>
                      <a:pt x="64" y="238"/>
                      <a:pt x="121" y="166"/>
                      <a:pt x="170" y="150"/>
                    </a:cubicBezTo>
                    <a:cubicBezTo>
                      <a:pt x="204" y="188"/>
                      <a:pt x="255" y="202"/>
                      <a:pt x="238" y="256"/>
                    </a:cubicBezTo>
                    <a:cubicBezTo>
                      <a:pt x="209" y="344"/>
                      <a:pt x="213" y="450"/>
                      <a:pt x="213" y="547"/>
                    </a:cubicBezTo>
                    <a:cubicBezTo>
                      <a:pt x="214" y="662"/>
                      <a:pt x="591" y="441"/>
                      <a:pt x="580" y="403"/>
                    </a:cubicBezTo>
                    <a:cubicBezTo>
                      <a:pt x="567" y="362"/>
                      <a:pt x="571" y="248"/>
                      <a:pt x="600" y="217"/>
                    </a:cubicBezTo>
                    <a:cubicBezTo>
                      <a:pt x="609" y="207"/>
                      <a:pt x="646" y="180"/>
                      <a:pt x="655" y="177"/>
                    </a:cubicBezTo>
                    <a:cubicBezTo>
                      <a:pt x="695" y="164"/>
                      <a:pt x="682" y="185"/>
                      <a:pt x="705" y="203"/>
                    </a:cubicBezTo>
                    <a:cubicBezTo>
                      <a:pt x="723" y="217"/>
                      <a:pt x="741" y="217"/>
                      <a:pt x="760" y="226"/>
                    </a:cubicBezTo>
                    <a:cubicBezTo>
                      <a:pt x="779" y="236"/>
                      <a:pt x="792" y="257"/>
                      <a:pt x="813" y="266"/>
                    </a:cubicBezTo>
                    <a:cubicBezTo>
                      <a:pt x="815" y="239"/>
                      <a:pt x="791" y="224"/>
                      <a:pt x="779" y="203"/>
                    </a:cubicBezTo>
                    <a:cubicBezTo>
                      <a:pt x="767" y="182"/>
                      <a:pt x="764" y="151"/>
                      <a:pt x="746" y="131"/>
                    </a:cubicBezTo>
                    <a:cubicBezTo>
                      <a:pt x="708" y="87"/>
                      <a:pt x="652" y="52"/>
                      <a:pt x="619" y="7"/>
                    </a:cubicBezTo>
                    <a:cubicBezTo>
                      <a:pt x="603" y="63"/>
                      <a:pt x="607" y="140"/>
                      <a:pt x="576" y="192"/>
                    </a:cubicBezTo>
                    <a:cubicBezTo>
                      <a:pt x="549" y="237"/>
                      <a:pt x="505" y="270"/>
                      <a:pt x="483" y="318"/>
                    </a:cubicBezTo>
                    <a:cubicBezTo>
                      <a:pt x="459" y="369"/>
                      <a:pt x="425" y="424"/>
                      <a:pt x="407" y="480"/>
                    </a:cubicBezTo>
                    <a:cubicBezTo>
                      <a:pt x="390" y="527"/>
                      <a:pt x="571" y="551"/>
                      <a:pt x="407" y="691"/>
                    </a:cubicBezTo>
                    <a:cubicBezTo>
                      <a:pt x="389" y="645"/>
                      <a:pt x="381" y="530"/>
                      <a:pt x="381" y="481"/>
                    </a:cubicBezTo>
                    <a:cubicBezTo>
                      <a:pt x="380" y="423"/>
                      <a:pt x="381" y="376"/>
                      <a:pt x="350" y="332"/>
                    </a:cubicBezTo>
                    <a:cubicBezTo>
                      <a:pt x="317" y="283"/>
                      <a:pt x="287" y="244"/>
                      <a:pt x="272" y="188"/>
                    </a:cubicBezTo>
                    <a:cubicBezTo>
                      <a:pt x="262" y="154"/>
                      <a:pt x="292" y="7"/>
                      <a:pt x="260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97">
                <a:extLst>
                  <a:ext uri="{FF2B5EF4-FFF2-40B4-BE49-F238E27FC236}">
                    <a16:creationId xmlns:a16="http://schemas.microsoft.com/office/drawing/2014/main" id="{6FFC37D4-E010-4A76-9510-DF6DB6F636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8458" y="2005598"/>
                <a:ext cx="117266" cy="70314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86" y="76"/>
                  </a:cxn>
                  <a:cxn ang="0">
                    <a:pos x="74" y="103"/>
                  </a:cxn>
                  <a:cxn ang="0">
                    <a:pos x="124" y="62"/>
                  </a:cxn>
                  <a:cxn ang="0">
                    <a:pos x="127" y="91"/>
                  </a:cxn>
                  <a:cxn ang="0">
                    <a:pos x="163" y="64"/>
                  </a:cxn>
                  <a:cxn ang="0">
                    <a:pos x="173" y="91"/>
                  </a:cxn>
                  <a:cxn ang="0">
                    <a:pos x="187" y="71"/>
                  </a:cxn>
                  <a:cxn ang="0">
                    <a:pos x="208" y="93"/>
                  </a:cxn>
                  <a:cxn ang="0">
                    <a:pos x="176" y="22"/>
                  </a:cxn>
                  <a:cxn ang="0">
                    <a:pos x="107" y="26"/>
                  </a:cxn>
                  <a:cxn ang="0">
                    <a:pos x="15" y="101"/>
                  </a:cxn>
                </a:cxnLst>
                <a:rect l="0" t="0" r="r" b="b"/>
                <a:pathLst>
                  <a:path w="217" h="130">
                    <a:moveTo>
                      <a:pt x="0" y="130"/>
                    </a:moveTo>
                    <a:cubicBezTo>
                      <a:pt x="23" y="129"/>
                      <a:pt x="76" y="97"/>
                      <a:pt x="86" y="76"/>
                    </a:cubicBezTo>
                    <a:cubicBezTo>
                      <a:pt x="87" y="87"/>
                      <a:pt x="82" y="97"/>
                      <a:pt x="74" y="103"/>
                    </a:cubicBezTo>
                    <a:cubicBezTo>
                      <a:pt x="105" y="108"/>
                      <a:pt x="94" y="54"/>
                      <a:pt x="124" y="62"/>
                    </a:cubicBezTo>
                    <a:cubicBezTo>
                      <a:pt x="128" y="71"/>
                      <a:pt x="126" y="81"/>
                      <a:pt x="127" y="91"/>
                    </a:cubicBezTo>
                    <a:cubicBezTo>
                      <a:pt x="143" y="91"/>
                      <a:pt x="150" y="71"/>
                      <a:pt x="163" y="64"/>
                    </a:cubicBezTo>
                    <a:cubicBezTo>
                      <a:pt x="162" y="74"/>
                      <a:pt x="166" y="85"/>
                      <a:pt x="173" y="91"/>
                    </a:cubicBezTo>
                    <a:cubicBezTo>
                      <a:pt x="176" y="84"/>
                      <a:pt x="180" y="76"/>
                      <a:pt x="187" y="71"/>
                    </a:cubicBezTo>
                    <a:cubicBezTo>
                      <a:pt x="187" y="85"/>
                      <a:pt x="190" y="97"/>
                      <a:pt x="208" y="93"/>
                    </a:cubicBezTo>
                    <a:cubicBezTo>
                      <a:pt x="217" y="68"/>
                      <a:pt x="196" y="37"/>
                      <a:pt x="176" y="22"/>
                    </a:cubicBezTo>
                    <a:cubicBezTo>
                      <a:pt x="149" y="0"/>
                      <a:pt x="132" y="11"/>
                      <a:pt x="107" y="26"/>
                    </a:cubicBezTo>
                    <a:cubicBezTo>
                      <a:pt x="69" y="50"/>
                      <a:pt x="40" y="62"/>
                      <a:pt x="15" y="101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98">
                <a:extLst>
                  <a:ext uri="{FF2B5EF4-FFF2-40B4-BE49-F238E27FC236}">
                    <a16:creationId xmlns:a16="http://schemas.microsoft.com/office/drawing/2014/main" id="{08BD081B-91EC-4867-BFFA-E761B47E10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2005598"/>
                <a:ext cx="106044" cy="115892"/>
              </a:xfrm>
              <a:custGeom>
                <a:avLst/>
                <a:gdLst/>
                <a:ahLst/>
                <a:cxnLst>
                  <a:cxn ang="0">
                    <a:pos x="11" y="66"/>
                  </a:cxn>
                  <a:cxn ang="0">
                    <a:pos x="9" y="126"/>
                  </a:cxn>
                  <a:cxn ang="0">
                    <a:pos x="40" y="105"/>
                  </a:cxn>
                  <a:cxn ang="0">
                    <a:pos x="69" y="78"/>
                  </a:cxn>
                  <a:cxn ang="0">
                    <a:pos x="142" y="142"/>
                  </a:cxn>
                  <a:cxn ang="0">
                    <a:pos x="196" y="212"/>
                  </a:cxn>
                  <a:cxn ang="0">
                    <a:pos x="165" y="144"/>
                  </a:cxn>
                  <a:cxn ang="0">
                    <a:pos x="124" y="71"/>
                  </a:cxn>
                  <a:cxn ang="0">
                    <a:pos x="54" y="7"/>
                  </a:cxn>
                  <a:cxn ang="0">
                    <a:pos x="3" y="72"/>
                  </a:cxn>
                  <a:cxn ang="0">
                    <a:pos x="13" y="78"/>
                  </a:cxn>
                </a:cxnLst>
                <a:rect l="0" t="0" r="r" b="b"/>
                <a:pathLst>
                  <a:path w="196" h="214">
                    <a:moveTo>
                      <a:pt x="11" y="66"/>
                    </a:moveTo>
                    <a:cubicBezTo>
                      <a:pt x="20" y="73"/>
                      <a:pt x="13" y="114"/>
                      <a:pt x="9" y="126"/>
                    </a:cubicBezTo>
                    <a:cubicBezTo>
                      <a:pt x="20" y="122"/>
                      <a:pt x="31" y="112"/>
                      <a:pt x="40" y="105"/>
                    </a:cubicBezTo>
                    <a:cubicBezTo>
                      <a:pt x="49" y="98"/>
                      <a:pt x="60" y="81"/>
                      <a:pt x="69" y="78"/>
                    </a:cubicBezTo>
                    <a:cubicBezTo>
                      <a:pt x="86" y="109"/>
                      <a:pt x="122" y="118"/>
                      <a:pt x="142" y="142"/>
                    </a:cubicBezTo>
                    <a:cubicBezTo>
                      <a:pt x="155" y="158"/>
                      <a:pt x="171" y="214"/>
                      <a:pt x="196" y="212"/>
                    </a:cubicBezTo>
                    <a:cubicBezTo>
                      <a:pt x="189" y="191"/>
                      <a:pt x="175" y="165"/>
                      <a:pt x="165" y="144"/>
                    </a:cubicBezTo>
                    <a:cubicBezTo>
                      <a:pt x="153" y="120"/>
                      <a:pt x="138" y="95"/>
                      <a:pt x="124" y="71"/>
                    </a:cubicBezTo>
                    <a:cubicBezTo>
                      <a:pt x="108" y="45"/>
                      <a:pt x="85" y="13"/>
                      <a:pt x="54" y="7"/>
                    </a:cubicBezTo>
                    <a:cubicBezTo>
                      <a:pt x="17" y="0"/>
                      <a:pt x="0" y="40"/>
                      <a:pt x="3" y="72"/>
                    </a:cubicBezTo>
                    <a:cubicBezTo>
                      <a:pt x="7" y="73"/>
                      <a:pt x="10" y="77"/>
                      <a:pt x="13" y="78"/>
                    </a:cubicBezTo>
                  </a:path>
                </a:pathLst>
              </a:custGeom>
              <a:solidFill>
                <a:srgbClr val="73635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9">
                <a:extLst>
                  <a:ext uri="{FF2B5EF4-FFF2-40B4-BE49-F238E27FC236}">
                    <a16:creationId xmlns:a16="http://schemas.microsoft.com/office/drawing/2014/main" id="{B9C27C4A-E903-46F2-8AEE-8833B543C4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9610" y="2096526"/>
                <a:ext cx="79018" cy="116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216"/>
                  </a:cxn>
                  <a:cxn ang="0">
                    <a:pos x="53" y="131"/>
                  </a:cxn>
                  <a:cxn ang="0">
                    <a:pos x="28" y="193"/>
                  </a:cxn>
                </a:cxnLst>
                <a:rect l="0" t="0" r="r" b="b"/>
                <a:pathLst>
                  <a:path w="146" h="216">
                    <a:moveTo>
                      <a:pt x="0" y="0"/>
                    </a:moveTo>
                    <a:cubicBezTo>
                      <a:pt x="40" y="3"/>
                      <a:pt x="144" y="168"/>
                      <a:pt x="146" y="216"/>
                    </a:cubicBezTo>
                    <a:cubicBezTo>
                      <a:pt x="134" y="178"/>
                      <a:pt x="97" y="126"/>
                      <a:pt x="53" y="131"/>
                    </a:cubicBezTo>
                    <a:cubicBezTo>
                      <a:pt x="54" y="153"/>
                      <a:pt x="29" y="170"/>
                      <a:pt x="28" y="193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0">
                <a:extLst>
                  <a:ext uri="{FF2B5EF4-FFF2-40B4-BE49-F238E27FC236}">
                    <a16:creationId xmlns:a16="http://schemas.microsoft.com/office/drawing/2014/main" id="{1089D9D8-B0F2-4D39-BAF6-69C94FE674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1613488"/>
                <a:ext cx="537321" cy="568011"/>
              </a:xfrm>
              <a:custGeom>
                <a:avLst/>
                <a:gdLst/>
                <a:ahLst/>
                <a:cxnLst>
                  <a:cxn ang="0">
                    <a:pos x="440" y="222"/>
                  </a:cxn>
                  <a:cxn ang="0">
                    <a:pos x="433" y="840"/>
                  </a:cxn>
                  <a:cxn ang="0">
                    <a:pos x="406" y="823"/>
                  </a:cxn>
                  <a:cxn ang="0">
                    <a:pos x="394" y="795"/>
                  </a:cxn>
                  <a:cxn ang="0">
                    <a:pos x="392" y="829"/>
                  </a:cxn>
                  <a:cxn ang="0">
                    <a:pos x="358" y="794"/>
                  </a:cxn>
                  <a:cxn ang="0">
                    <a:pos x="346" y="807"/>
                  </a:cxn>
                  <a:cxn ang="0">
                    <a:pos x="318" y="754"/>
                  </a:cxn>
                  <a:cxn ang="0">
                    <a:pos x="277" y="805"/>
                  </a:cxn>
                  <a:cxn ang="0">
                    <a:pos x="269" y="772"/>
                  </a:cxn>
                  <a:cxn ang="0">
                    <a:pos x="164" y="840"/>
                  </a:cxn>
                  <a:cxn ang="0">
                    <a:pos x="8" y="869"/>
                  </a:cxn>
                  <a:cxn ang="0">
                    <a:pos x="0" y="837"/>
                  </a:cxn>
                  <a:cxn ang="0">
                    <a:pos x="94" y="830"/>
                  </a:cxn>
                  <a:cxn ang="0">
                    <a:pos x="79" y="750"/>
                  </a:cxn>
                  <a:cxn ang="0">
                    <a:pos x="223" y="718"/>
                  </a:cxn>
                  <a:cxn ang="0">
                    <a:pos x="222" y="584"/>
                  </a:cxn>
                  <a:cxn ang="0">
                    <a:pos x="201" y="445"/>
                  </a:cxn>
                  <a:cxn ang="0">
                    <a:pos x="223" y="332"/>
                  </a:cxn>
                  <a:cxn ang="0">
                    <a:pos x="254" y="281"/>
                  </a:cxn>
                  <a:cxn ang="0">
                    <a:pos x="264" y="216"/>
                  </a:cxn>
                  <a:cxn ang="0">
                    <a:pos x="334" y="121"/>
                  </a:cxn>
                  <a:cxn ang="0">
                    <a:pos x="405" y="46"/>
                  </a:cxn>
                  <a:cxn ang="0">
                    <a:pos x="371" y="46"/>
                  </a:cxn>
                  <a:cxn ang="0">
                    <a:pos x="637" y="36"/>
                  </a:cxn>
                  <a:cxn ang="0">
                    <a:pos x="792" y="214"/>
                  </a:cxn>
                  <a:cxn ang="0">
                    <a:pos x="820" y="344"/>
                  </a:cxn>
                  <a:cxn ang="0">
                    <a:pos x="843" y="479"/>
                  </a:cxn>
                  <a:cxn ang="0">
                    <a:pos x="808" y="760"/>
                  </a:cxn>
                  <a:cxn ang="0">
                    <a:pos x="966" y="826"/>
                  </a:cxn>
                  <a:cxn ang="0">
                    <a:pos x="903" y="870"/>
                  </a:cxn>
                  <a:cxn ang="0">
                    <a:pos x="993" y="854"/>
                  </a:cxn>
                  <a:cxn ang="0">
                    <a:pos x="721" y="748"/>
                  </a:cxn>
                  <a:cxn ang="0">
                    <a:pos x="636" y="1034"/>
                  </a:cxn>
                  <a:cxn ang="0">
                    <a:pos x="592" y="1030"/>
                  </a:cxn>
                  <a:cxn ang="0">
                    <a:pos x="609" y="1050"/>
                  </a:cxn>
                  <a:cxn ang="0">
                    <a:pos x="692" y="403"/>
                  </a:cxn>
                  <a:cxn ang="0">
                    <a:pos x="685" y="421"/>
                  </a:cxn>
                  <a:cxn ang="0">
                    <a:pos x="643" y="363"/>
                  </a:cxn>
                  <a:cxn ang="0">
                    <a:pos x="626" y="384"/>
                  </a:cxn>
                  <a:cxn ang="0">
                    <a:pos x="575" y="384"/>
                  </a:cxn>
                  <a:cxn ang="0">
                    <a:pos x="458" y="228"/>
                  </a:cxn>
                  <a:cxn ang="0">
                    <a:pos x="513" y="339"/>
                  </a:cxn>
                  <a:cxn ang="0">
                    <a:pos x="440" y="233"/>
                  </a:cxn>
                </a:cxnLst>
                <a:rect l="0" t="0" r="r" b="b"/>
                <a:pathLst>
                  <a:path w="993" h="1050">
                    <a:moveTo>
                      <a:pt x="440" y="222"/>
                    </a:moveTo>
                    <a:cubicBezTo>
                      <a:pt x="185" y="237"/>
                      <a:pt x="447" y="729"/>
                      <a:pt x="433" y="840"/>
                    </a:cubicBezTo>
                    <a:cubicBezTo>
                      <a:pt x="426" y="837"/>
                      <a:pt x="411" y="827"/>
                      <a:pt x="406" y="823"/>
                    </a:cubicBezTo>
                    <a:cubicBezTo>
                      <a:pt x="403" y="812"/>
                      <a:pt x="397" y="803"/>
                      <a:pt x="394" y="795"/>
                    </a:cubicBezTo>
                    <a:cubicBezTo>
                      <a:pt x="395" y="805"/>
                      <a:pt x="392" y="818"/>
                      <a:pt x="392" y="829"/>
                    </a:cubicBezTo>
                    <a:cubicBezTo>
                      <a:pt x="372" y="827"/>
                      <a:pt x="362" y="814"/>
                      <a:pt x="358" y="794"/>
                    </a:cubicBezTo>
                    <a:cubicBezTo>
                      <a:pt x="361" y="788"/>
                      <a:pt x="348" y="805"/>
                      <a:pt x="346" y="807"/>
                    </a:cubicBezTo>
                    <a:cubicBezTo>
                      <a:pt x="333" y="793"/>
                      <a:pt x="328" y="771"/>
                      <a:pt x="318" y="754"/>
                    </a:cubicBezTo>
                    <a:cubicBezTo>
                      <a:pt x="309" y="777"/>
                      <a:pt x="297" y="794"/>
                      <a:pt x="277" y="805"/>
                    </a:cubicBezTo>
                    <a:cubicBezTo>
                      <a:pt x="276" y="792"/>
                      <a:pt x="270" y="785"/>
                      <a:pt x="269" y="772"/>
                    </a:cubicBezTo>
                    <a:cubicBezTo>
                      <a:pt x="234" y="790"/>
                      <a:pt x="198" y="817"/>
                      <a:pt x="164" y="840"/>
                    </a:cubicBezTo>
                    <a:cubicBezTo>
                      <a:pt x="115" y="872"/>
                      <a:pt x="76" y="873"/>
                      <a:pt x="8" y="869"/>
                    </a:cubicBezTo>
                    <a:cubicBezTo>
                      <a:pt x="6" y="864"/>
                      <a:pt x="1" y="842"/>
                      <a:pt x="0" y="837"/>
                    </a:cubicBezTo>
                    <a:cubicBezTo>
                      <a:pt x="30" y="855"/>
                      <a:pt x="82" y="872"/>
                      <a:pt x="94" y="830"/>
                    </a:cubicBezTo>
                    <a:cubicBezTo>
                      <a:pt x="63" y="819"/>
                      <a:pt x="66" y="773"/>
                      <a:pt x="79" y="750"/>
                    </a:cubicBezTo>
                    <a:cubicBezTo>
                      <a:pt x="89" y="853"/>
                      <a:pt x="214" y="801"/>
                      <a:pt x="223" y="718"/>
                    </a:cubicBezTo>
                    <a:cubicBezTo>
                      <a:pt x="228" y="675"/>
                      <a:pt x="224" y="627"/>
                      <a:pt x="222" y="584"/>
                    </a:cubicBezTo>
                    <a:cubicBezTo>
                      <a:pt x="220" y="537"/>
                      <a:pt x="193" y="491"/>
                      <a:pt x="201" y="445"/>
                    </a:cubicBezTo>
                    <a:cubicBezTo>
                      <a:pt x="235" y="418"/>
                      <a:pt x="212" y="372"/>
                      <a:pt x="223" y="332"/>
                    </a:cubicBezTo>
                    <a:cubicBezTo>
                      <a:pt x="227" y="316"/>
                      <a:pt x="248" y="299"/>
                      <a:pt x="254" y="281"/>
                    </a:cubicBezTo>
                    <a:cubicBezTo>
                      <a:pt x="262" y="262"/>
                      <a:pt x="258" y="237"/>
                      <a:pt x="264" y="216"/>
                    </a:cubicBezTo>
                    <a:cubicBezTo>
                      <a:pt x="275" y="176"/>
                      <a:pt x="304" y="148"/>
                      <a:pt x="334" y="121"/>
                    </a:cubicBezTo>
                    <a:cubicBezTo>
                      <a:pt x="358" y="99"/>
                      <a:pt x="389" y="56"/>
                      <a:pt x="405" y="46"/>
                    </a:cubicBezTo>
                    <a:cubicBezTo>
                      <a:pt x="394" y="47"/>
                      <a:pt x="382" y="44"/>
                      <a:pt x="371" y="46"/>
                    </a:cubicBezTo>
                    <a:cubicBezTo>
                      <a:pt x="449" y="27"/>
                      <a:pt x="559" y="0"/>
                      <a:pt x="637" y="36"/>
                    </a:cubicBezTo>
                    <a:cubicBezTo>
                      <a:pt x="697" y="63"/>
                      <a:pt x="760" y="158"/>
                      <a:pt x="792" y="214"/>
                    </a:cubicBezTo>
                    <a:cubicBezTo>
                      <a:pt x="817" y="258"/>
                      <a:pt x="820" y="291"/>
                      <a:pt x="820" y="344"/>
                    </a:cubicBezTo>
                    <a:cubicBezTo>
                      <a:pt x="819" y="396"/>
                      <a:pt x="835" y="430"/>
                      <a:pt x="843" y="479"/>
                    </a:cubicBezTo>
                    <a:cubicBezTo>
                      <a:pt x="858" y="576"/>
                      <a:pt x="787" y="667"/>
                      <a:pt x="808" y="760"/>
                    </a:cubicBezTo>
                    <a:cubicBezTo>
                      <a:pt x="822" y="825"/>
                      <a:pt x="909" y="889"/>
                      <a:pt x="966" y="826"/>
                    </a:cubicBezTo>
                    <a:cubicBezTo>
                      <a:pt x="960" y="855"/>
                      <a:pt x="930" y="864"/>
                      <a:pt x="903" y="870"/>
                    </a:cubicBezTo>
                    <a:cubicBezTo>
                      <a:pt x="935" y="870"/>
                      <a:pt x="970" y="879"/>
                      <a:pt x="993" y="854"/>
                    </a:cubicBezTo>
                    <a:cubicBezTo>
                      <a:pt x="922" y="976"/>
                      <a:pt x="782" y="783"/>
                      <a:pt x="721" y="748"/>
                    </a:cubicBezTo>
                    <a:cubicBezTo>
                      <a:pt x="697" y="823"/>
                      <a:pt x="491" y="954"/>
                      <a:pt x="636" y="1034"/>
                    </a:cubicBezTo>
                    <a:cubicBezTo>
                      <a:pt x="622" y="1031"/>
                      <a:pt x="607" y="1033"/>
                      <a:pt x="592" y="1030"/>
                    </a:cubicBezTo>
                    <a:cubicBezTo>
                      <a:pt x="597" y="1038"/>
                      <a:pt x="600" y="1045"/>
                      <a:pt x="609" y="1050"/>
                    </a:cubicBezTo>
                    <a:cubicBezTo>
                      <a:pt x="375" y="971"/>
                      <a:pt x="854" y="481"/>
                      <a:pt x="692" y="403"/>
                    </a:cubicBezTo>
                    <a:cubicBezTo>
                      <a:pt x="690" y="411"/>
                      <a:pt x="686" y="417"/>
                      <a:pt x="685" y="421"/>
                    </a:cubicBezTo>
                    <a:cubicBezTo>
                      <a:pt x="670" y="405"/>
                      <a:pt x="651" y="383"/>
                      <a:pt x="643" y="363"/>
                    </a:cubicBezTo>
                    <a:cubicBezTo>
                      <a:pt x="639" y="369"/>
                      <a:pt x="630" y="374"/>
                      <a:pt x="626" y="384"/>
                    </a:cubicBezTo>
                    <a:cubicBezTo>
                      <a:pt x="612" y="388"/>
                      <a:pt x="588" y="388"/>
                      <a:pt x="575" y="384"/>
                    </a:cubicBezTo>
                    <a:cubicBezTo>
                      <a:pt x="549" y="344"/>
                      <a:pt x="530" y="218"/>
                      <a:pt x="458" y="228"/>
                    </a:cubicBezTo>
                    <a:cubicBezTo>
                      <a:pt x="447" y="273"/>
                      <a:pt x="482" y="314"/>
                      <a:pt x="513" y="339"/>
                    </a:cubicBezTo>
                    <a:cubicBezTo>
                      <a:pt x="476" y="315"/>
                      <a:pt x="435" y="284"/>
                      <a:pt x="440" y="233"/>
                    </a:cubicBezTo>
                  </a:path>
                </a:pathLst>
              </a:custGeom>
              <a:solidFill>
                <a:srgbClr val="736357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01">
                <a:extLst>
                  <a:ext uri="{FF2B5EF4-FFF2-40B4-BE49-F238E27FC236}">
                    <a16:creationId xmlns:a16="http://schemas.microsoft.com/office/drawing/2014/main" id="{DCBE8F80-178E-460D-B26C-EC2B4E341F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1613488"/>
                <a:ext cx="537321" cy="568011"/>
              </a:xfrm>
              <a:custGeom>
                <a:avLst/>
                <a:gdLst/>
                <a:ahLst/>
                <a:cxnLst>
                  <a:cxn ang="0">
                    <a:pos x="440" y="222"/>
                  </a:cxn>
                  <a:cxn ang="0">
                    <a:pos x="433" y="840"/>
                  </a:cxn>
                  <a:cxn ang="0">
                    <a:pos x="406" y="823"/>
                  </a:cxn>
                  <a:cxn ang="0">
                    <a:pos x="394" y="795"/>
                  </a:cxn>
                  <a:cxn ang="0">
                    <a:pos x="392" y="829"/>
                  </a:cxn>
                  <a:cxn ang="0">
                    <a:pos x="358" y="794"/>
                  </a:cxn>
                  <a:cxn ang="0">
                    <a:pos x="346" y="807"/>
                  </a:cxn>
                  <a:cxn ang="0">
                    <a:pos x="318" y="754"/>
                  </a:cxn>
                  <a:cxn ang="0">
                    <a:pos x="277" y="805"/>
                  </a:cxn>
                  <a:cxn ang="0">
                    <a:pos x="269" y="772"/>
                  </a:cxn>
                  <a:cxn ang="0">
                    <a:pos x="164" y="840"/>
                  </a:cxn>
                  <a:cxn ang="0">
                    <a:pos x="8" y="869"/>
                  </a:cxn>
                  <a:cxn ang="0">
                    <a:pos x="0" y="837"/>
                  </a:cxn>
                  <a:cxn ang="0">
                    <a:pos x="94" y="830"/>
                  </a:cxn>
                  <a:cxn ang="0">
                    <a:pos x="79" y="750"/>
                  </a:cxn>
                  <a:cxn ang="0">
                    <a:pos x="223" y="718"/>
                  </a:cxn>
                  <a:cxn ang="0">
                    <a:pos x="222" y="584"/>
                  </a:cxn>
                  <a:cxn ang="0">
                    <a:pos x="201" y="445"/>
                  </a:cxn>
                  <a:cxn ang="0">
                    <a:pos x="223" y="332"/>
                  </a:cxn>
                  <a:cxn ang="0">
                    <a:pos x="254" y="281"/>
                  </a:cxn>
                  <a:cxn ang="0">
                    <a:pos x="264" y="216"/>
                  </a:cxn>
                  <a:cxn ang="0">
                    <a:pos x="334" y="121"/>
                  </a:cxn>
                  <a:cxn ang="0">
                    <a:pos x="405" y="46"/>
                  </a:cxn>
                  <a:cxn ang="0">
                    <a:pos x="371" y="46"/>
                  </a:cxn>
                  <a:cxn ang="0">
                    <a:pos x="637" y="36"/>
                  </a:cxn>
                  <a:cxn ang="0">
                    <a:pos x="792" y="214"/>
                  </a:cxn>
                  <a:cxn ang="0">
                    <a:pos x="820" y="344"/>
                  </a:cxn>
                  <a:cxn ang="0">
                    <a:pos x="843" y="479"/>
                  </a:cxn>
                  <a:cxn ang="0">
                    <a:pos x="808" y="760"/>
                  </a:cxn>
                  <a:cxn ang="0">
                    <a:pos x="966" y="826"/>
                  </a:cxn>
                  <a:cxn ang="0">
                    <a:pos x="903" y="870"/>
                  </a:cxn>
                  <a:cxn ang="0">
                    <a:pos x="993" y="854"/>
                  </a:cxn>
                  <a:cxn ang="0">
                    <a:pos x="721" y="748"/>
                  </a:cxn>
                  <a:cxn ang="0">
                    <a:pos x="636" y="1034"/>
                  </a:cxn>
                  <a:cxn ang="0">
                    <a:pos x="592" y="1030"/>
                  </a:cxn>
                  <a:cxn ang="0">
                    <a:pos x="609" y="1050"/>
                  </a:cxn>
                  <a:cxn ang="0">
                    <a:pos x="692" y="403"/>
                  </a:cxn>
                  <a:cxn ang="0">
                    <a:pos x="685" y="421"/>
                  </a:cxn>
                  <a:cxn ang="0">
                    <a:pos x="643" y="363"/>
                  </a:cxn>
                  <a:cxn ang="0">
                    <a:pos x="626" y="384"/>
                  </a:cxn>
                  <a:cxn ang="0">
                    <a:pos x="575" y="384"/>
                  </a:cxn>
                  <a:cxn ang="0">
                    <a:pos x="458" y="228"/>
                  </a:cxn>
                  <a:cxn ang="0">
                    <a:pos x="513" y="339"/>
                  </a:cxn>
                  <a:cxn ang="0">
                    <a:pos x="440" y="233"/>
                  </a:cxn>
                </a:cxnLst>
                <a:rect l="0" t="0" r="r" b="b"/>
                <a:pathLst>
                  <a:path w="993" h="1050">
                    <a:moveTo>
                      <a:pt x="440" y="222"/>
                    </a:moveTo>
                    <a:cubicBezTo>
                      <a:pt x="185" y="237"/>
                      <a:pt x="447" y="729"/>
                      <a:pt x="433" y="840"/>
                    </a:cubicBezTo>
                    <a:cubicBezTo>
                      <a:pt x="426" y="837"/>
                      <a:pt x="411" y="827"/>
                      <a:pt x="406" y="823"/>
                    </a:cubicBezTo>
                    <a:cubicBezTo>
                      <a:pt x="403" y="812"/>
                      <a:pt x="397" y="803"/>
                      <a:pt x="394" y="795"/>
                    </a:cubicBezTo>
                    <a:cubicBezTo>
                      <a:pt x="395" y="805"/>
                      <a:pt x="392" y="818"/>
                      <a:pt x="392" y="829"/>
                    </a:cubicBezTo>
                    <a:cubicBezTo>
                      <a:pt x="372" y="827"/>
                      <a:pt x="362" y="814"/>
                      <a:pt x="358" y="794"/>
                    </a:cubicBezTo>
                    <a:cubicBezTo>
                      <a:pt x="361" y="788"/>
                      <a:pt x="348" y="805"/>
                      <a:pt x="346" y="807"/>
                    </a:cubicBezTo>
                    <a:cubicBezTo>
                      <a:pt x="333" y="793"/>
                      <a:pt x="328" y="771"/>
                      <a:pt x="318" y="754"/>
                    </a:cubicBezTo>
                    <a:cubicBezTo>
                      <a:pt x="309" y="777"/>
                      <a:pt x="297" y="794"/>
                      <a:pt x="277" y="805"/>
                    </a:cubicBezTo>
                    <a:cubicBezTo>
                      <a:pt x="276" y="792"/>
                      <a:pt x="270" y="785"/>
                      <a:pt x="269" y="772"/>
                    </a:cubicBezTo>
                    <a:cubicBezTo>
                      <a:pt x="234" y="790"/>
                      <a:pt x="198" y="817"/>
                      <a:pt x="164" y="840"/>
                    </a:cubicBezTo>
                    <a:cubicBezTo>
                      <a:pt x="115" y="872"/>
                      <a:pt x="76" y="873"/>
                      <a:pt x="8" y="869"/>
                    </a:cubicBezTo>
                    <a:cubicBezTo>
                      <a:pt x="6" y="864"/>
                      <a:pt x="1" y="842"/>
                      <a:pt x="0" y="837"/>
                    </a:cubicBezTo>
                    <a:cubicBezTo>
                      <a:pt x="30" y="855"/>
                      <a:pt x="82" y="872"/>
                      <a:pt x="94" y="830"/>
                    </a:cubicBezTo>
                    <a:cubicBezTo>
                      <a:pt x="63" y="819"/>
                      <a:pt x="66" y="773"/>
                      <a:pt x="79" y="750"/>
                    </a:cubicBezTo>
                    <a:cubicBezTo>
                      <a:pt x="89" y="853"/>
                      <a:pt x="214" y="801"/>
                      <a:pt x="223" y="718"/>
                    </a:cubicBezTo>
                    <a:cubicBezTo>
                      <a:pt x="228" y="675"/>
                      <a:pt x="224" y="627"/>
                      <a:pt x="222" y="584"/>
                    </a:cubicBezTo>
                    <a:cubicBezTo>
                      <a:pt x="220" y="537"/>
                      <a:pt x="193" y="491"/>
                      <a:pt x="201" y="445"/>
                    </a:cubicBezTo>
                    <a:cubicBezTo>
                      <a:pt x="235" y="418"/>
                      <a:pt x="212" y="372"/>
                      <a:pt x="223" y="332"/>
                    </a:cubicBezTo>
                    <a:cubicBezTo>
                      <a:pt x="227" y="316"/>
                      <a:pt x="248" y="299"/>
                      <a:pt x="254" y="281"/>
                    </a:cubicBezTo>
                    <a:cubicBezTo>
                      <a:pt x="262" y="262"/>
                      <a:pt x="258" y="237"/>
                      <a:pt x="264" y="216"/>
                    </a:cubicBezTo>
                    <a:cubicBezTo>
                      <a:pt x="275" y="176"/>
                      <a:pt x="304" y="148"/>
                      <a:pt x="334" y="121"/>
                    </a:cubicBezTo>
                    <a:cubicBezTo>
                      <a:pt x="358" y="99"/>
                      <a:pt x="389" y="56"/>
                      <a:pt x="405" y="46"/>
                    </a:cubicBezTo>
                    <a:cubicBezTo>
                      <a:pt x="394" y="47"/>
                      <a:pt x="382" y="44"/>
                      <a:pt x="371" y="46"/>
                    </a:cubicBezTo>
                    <a:cubicBezTo>
                      <a:pt x="449" y="27"/>
                      <a:pt x="559" y="0"/>
                      <a:pt x="637" y="36"/>
                    </a:cubicBezTo>
                    <a:cubicBezTo>
                      <a:pt x="697" y="63"/>
                      <a:pt x="760" y="158"/>
                      <a:pt x="792" y="214"/>
                    </a:cubicBezTo>
                    <a:cubicBezTo>
                      <a:pt x="817" y="258"/>
                      <a:pt x="820" y="291"/>
                      <a:pt x="820" y="344"/>
                    </a:cubicBezTo>
                    <a:cubicBezTo>
                      <a:pt x="819" y="396"/>
                      <a:pt x="835" y="430"/>
                      <a:pt x="843" y="479"/>
                    </a:cubicBezTo>
                    <a:cubicBezTo>
                      <a:pt x="858" y="576"/>
                      <a:pt x="787" y="667"/>
                      <a:pt x="808" y="760"/>
                    </a:cubicBezTo>
                    <a:cubicBezTo>
                      <a:pt x="822" y="825"/>
                      <a:pt x="909" y="889"/>
                      <a:pt x="966" y="826"/>
                    </a:cubicBezTo>
                    <a:cubicBezTo>
                      <a:pt x="960" y="855"/>
                      <a:pt x="930" y="864"/>
                      <a:pt x="903" y="870"/>
                    </a:cubicBezTo>
                    <a:cubicBezTo>
                      <a:pt x="935" y="870"/>
                      <a:pt x="970" y="879"/>
                      <a:pt x="993" y="854"/>
                    </a:cubicBezTo>
                    <a:cubicBezTo>
                      <a:pt x="922" y="976"/>
                      <a:pt x="782" y="783"/>
                      <a:pt x="721" y="748"/>
                    </a:cubicBezTo>
                    <a:cubicBezTo>
                      <a:pt x="697" y="823"/>
                      <a:pt x="491" y="954"/>
                      <a:pt x="636" y="1034"/>
                    </a:cubicBezTo>
                    <a:cubicBezTo>
                      <a:pt x="622" y="1031"/>
                      <a:pt x="607" y="1033"/>
                      <a:pt x="592" y="1030"/>
                    </a:cubicBezTo>
                    <a:cubicBezTo>
                      <a:pt x="597" y="1038"/>
                      <a:pt x="600" y="1045"/>
                      <a:pt x="609" y="1050"/>
                    </a:cubicBezTo>
                    <a:cubicBezTo>
                      <a:pt x="375" y="971"/>
                      <a:pt x="854" y="481"/>
                      <a:pt x="692" y="403"/>
                    </a:cubicBezTo>
                    <a:cubicBezTo>
                      <a:pt x="690" y="411"/>
                      <a:pt x="686" y="417"/>
                      <a:pt x="685" y="421"/>
                    </a:cubicBezTo>
                    <a:cubicBezTo>
                      <a:pt x="670" y="405"/>
                      <a:pt x="651" y="383"/>
                      <a:pt x="643" y="363"/>
                    </a:cubicBezTo>
                    <a:cubicBezTo>
                      <a:pt x="639" y="369"/>
                      <a:pt x="630" y="374"/>
                      <a:pt x="626" y="384"/>
                    </a:cubicBezTo>
                    <a:cubicBezTo>
                      <a:pt x="612" y="388"/>
                      <a:pt x="588" y="388"/>
                      <a:pt x="575" y="384"/>
                    </a:cubicBezTo>
                    <a:cubicBezTo>
                      <a:pt x="549" y="344"/>
                      <a:pt x="530" y="218"/>
                      <a:pt x="458" y="228"/>
                    </a:cubicBezTo>
                    <a:cubicBezTo>
                      <a:pt x="447" y="273"/>
                      <a:pt x="482" y="314"/>
                      <a:pt x="513" y="339"/>
                    </a:cubicBezTo>
                    <a:cubicBezTo>
                      <a:pt x="476" y="315"/>
                      <a:pt x="435" y="284"/>
                      <a:pt x="440" y="233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02">
                <a:extLst>
                  <a:ext uri="{FF2B5EF4-FFF2-40B4-BE49-F238E27FC236}">
                    <a16:creationId xmlns:a16="http://schemas.microsoft.com/office/drawing/2014/main" id="{FF995C35-C5B7-4127-8B58-C2CAA8A73E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04098" y="2807455"/>
                <a:ext cx="107647" cy="109251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16" y="105"/>
                  </a:cxn>
                  <a:cxn ang="0">
                    <a:pos x="128" y="168"/>
                  </a:cxn>
                  <a:cxn ang="0">
                    <a:pos x="176" y="188"/>
                  </a:cxn>
                  <a:cxn ang="0">
                    <a:pos x="171" y="138"/>
                  </a:cxn>
                  <a:cxn ang="0">
                    <a:pos x="86" y="71"/>
                  </a:cxn>
                  <a:cxn ang="0">
                    <a:pos x="186" y="58"/>
                  </a:cxn>
                  <a:cxn ang="0">
                    <a:pos x="97" y="16"/>
                  </a:cxn>
                  <a:cxn ang="0">
                    <a:pos x="39" y="4"/>
                  </a:cxn>
                  <a:cxn ang="0">
                    <a:pos x="0" y="43"/>
                  </a:cxn>
                </a:cxnLst>
                <a:rect l="0" t="0" r="r" b="b"/>
                <a:pathLst>
                  <a:path w="199" h="202">
                    <a:moveTo>
                      <a:pt x="4" y="47"/>
                    </a:moveTo>
                    <a:cubicBezTo>
                      <a:pt x="14" y="65"/>
                      <a:pt x="16" y="85"/>
                      <a:pt x="16" y="105"/>
                    </a:cubicBezTo>
                    <a:cubicBezTo>
                      <a:pt x="64" y="87"/>
                      <a:pt x="95" y="139"/>
                      <a:pt x="128" y="168"/>
                    </a:cubicBezTo>
                    <a:cubicBezTo>
                      <a:pt x="142" y="181"/>
                      <a:pt x="157" y="202"/>
                      <a:pt x="176" y="188"/>
                    </a:cubicBezTo>
                    <a:cubicBezTo>
                      <a:pt x="193" y="176"/>
                      <a:pt x="181" y="151"/>
                      <a:pt x="171" y="138"/>
                    </a:cubicBezTo>
                    <a:cubicBezTo>
                      <a:pt x="154" y="117"/>
                      <a:pt x="88" y="99"/>
                      <a:pt x="86" y="71"/>
                    </a:cubicBezTo>
                    <a:cubicBezTo>
                      <a:pt x="83" y="30"/>
                      <a:pt x="159" y="61"/>
                      <a:pt x="186" y="58"/>
                    </a:cubicBezTo>
                    <a:cubicBezTo>
                      <a:pt x="199" y="12"/>
                      <a:pt x="125" y="20"/>
                      <a:pt x="97" y="16"/>
                    </a:cubicBezTo>
                    <a:cubicBezTo>
                      <a:pt x="82" y="14"/>
                      <a:pt x="53" y="0"/>
                      <a:pt x="39" y="4"/>
                    </a:cubicBezTo>
                    <a:cubicBezTo>
                      <a:pt x="22" y="9"/>
                      <a:pt x="12" y="35"/>
                      <a:pt x="0" y="43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03">
                <a:extLst>
                  <a:ext uri="{FF2B5EF4-FFF2-40B4-BE49-F238E27FC236}">
                    <a16:creationId xmlns:a16="http://schemas.microsoft.com/office/drawing/2014/main" id="{7F6DB266-99E3-4959-B375-9533603B03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37907" y="2703015"/>
                <a:ext cx="200178" cy="143377"/>
              </a:xfrm>
              <a:custGeom>
                <a:avLst/>
                <a:gdLst/>
                <a:ahLst/>
                <a:cxnLst>
                  <a:cxn ang="0">
                    <a:pos x="4" y="216"/>
                  </a:cxn>
                  <a:cxn ang="0">
                    <a:pos x="1" y="259"/>
                  </a:cxn>
                  <a:cxn ang="0">
                    <a:pos x="78" y="255"/>
                  </a:cxn>
                  <a:cxn ang="0">
                    <a:pos x="144" y="224"/>
                  </a:cxn>
                  <a:cxn ang="0">
                    <a:pos x="185" y="214"/>
                  </a:cxn>
                  <a:cxn ang="0">
                    <a:pos x="299" y="219"/>
                  </a:cxn>
                  <a:cxn ang="0">
                    <a:pos x="193" y="179"/>
                  </a:cxn>
                  <a:cxn ang="0">
                    <a:pos x="180" y="165"/>
                  </a:cxn>
                  <a:cxn ang="0">
                    <a:pos x="335" y="197"/>
                  </a:cxn>
                  <a:cxn ang="0">
                    <a:pos x="265" y="146"/>
                  </a:cxn>
                  <a:cxn ang="0">
                    <a:pos x="184" y="122"/>
                  </a:cxn>
                  <a:cxn ang="0">
                    <a:pos x="284" y="114"/>
                  </a:cxn>
                  <a:cxn ang="0">
                    <a:pos x="370" y="142"/>
                  </a:cxn>
                  <a:cxn ang="0">
                    <a:pos x="285" y="82"/>
                  </a:cxn>
                  <a:cxn ang="0">
                    <a:pos x="191" y="66"/>
                  </a:cxn>
                  <a:cxn ang="0">
                    <a:pos x="339" y="34"/>
                  </a:cxn>
                  <a:cxn ang="0">
                    <a:pos x="241" y="3"/>
                  </a:cxn>
                  <a:cxn ang="0">
                    <a:pos x="143" y="48"/>
                  </a:cxn>
                  <a:cxn ang="0">
                    <a:pos x="4" y="216"/>
                  </a:cxn>
                </a:cxnLst>
                <a:rect l="0" t="0" r="r" b="b"/>
                <a:pathLst>
                  <a:path w="370" h="265">
                    <a:moveTo>
                      <a:pt x="4" y="216"/>
                    </a:moveTo>
                    <a:cubicBezTo>
                      <a:pt x="2" y="231"/>
                      <a:pt x="0" y="243"/>
                      <a:pt x="1" y="259"/>
                    </a:cubicBezTo>
                    <a:cubicBezTo>
                      <a:pt x="28" y="265"/>
                      <a:pt x="53" y="263"/>
                      <a:pt x="78" y="255"/>
                    </a:cubicBezTo>
                    <a:cubicBezTo>
                      <a:pt x="98" y="250"/>
                      <a:pt x="133" y="240"/>
                      <a:pt x="144" y="224"/>
                    </a:cubicBezTo>
                    <a:cubicBezTo>
                      <a:pt x="147" y="219"/>
                      <a:pt x="175" y="214"/>
                      <a:pt x="185" y="214"/>
                    </a:cubicBezTo>
                    <a:cubicBezTo>
                      <a:pt x="229" y="214"/>
                      <a:pt x="302" y="248"/>
                      <a:pt x="299" y="219"/>
                    </a:cubicBezTo>
                    <a:cubicBezTo>
                      <a:pt x="296" y="213"/>
                      <a:pt x="226" y="193"/>
                      <a:pt x="193" y="179"/>
                    </a:cubicBezTo>
                    <a:cubicBezTo>
                      <a:pt x="181" y="173"/>
                      <a:pt x="178" y="167"/>
                      <a:pt x="180" y="165"/>
                    </a:cubicBezTo>
                    <a:cubicBezTo>
                      <a:pt x="200" y="139"/>
                      <a:pt x="329" y="219"/>
                      <a:pt x="335" y="197"/>
                    </a:cubicBezTo>
                    <a:cubicBezTo>
                      <a:pt x="334" y="181"/>
                      <a:pt x="293" y="161"/>
                      <a:pt x="265" y="146"/>
                    </a:cubicBezTo>
                    <a:cubicBezTo>
                      <a:pt x="241" y="133"/>
                      <a:pt x="214" y="125"/>
                      <a:pt x="184" y="122"/>
                    </a:cubicBezTo>
                    <a:cubicBezTo>
                      <a:pt x="186" y="93"/>
                      <a:pt x="237" y="103"/>
                      <a:pt x="284" y="114"/>
                    </a:cubicBezTo>
                    <a:cubicBezTo>
                      <a:pt x="326" y="127"/>
                      <a:pt x="367" y="149"/>
                      <a:pt x="370" y="142"/>
                    </a:cubicBezTo>
                    <a:cubicBezTo>
                      <a:pt x="370" y="119"/>
                      <a:pt x="306" y="92"/>
                      <a:pt x="285" y="82"/>
                    </a:cubicBezTo>
                    <a:cubicBezTo>
                      <a:pt x="262" y="72"/>
                      <a:pt x="204" y="81"/>
                      <a:pt x="191" y="66"/>
                    </a:cubicBezTo>
                    <a:cubicBezTo>
                      <a:pt x="212" y="5"/>
                      <a:pt x="338" y="49"/>
                      <a:pt x="339" y="34"/>
                    </a:cubicBezTo>
                    <a:cubicBezTo>
                      <a:pt x="336" y="15"/>
                      <a:pt x="265" y="4"/>
                      <a:pt x="241" y="3"/>
                    </a:cubicBezTo>
                    <a:cubicBezTo>
                      <a:pt x="191" y="0"/>
                      <a:pt x="179" y="20"/>
                      <a:pt x="143" y="48"/>
                    </a:cubicBezTo>
                    <a:cubicBezTo>
                      <a:pt x="89" y="90"/>
                      <a:pt x="0" y="130"/>
                      <a:pt x="4" y="216"/>
                    </a:cubicBezTo>
                  </a:path>
                </a:pathLst>
              </a:custGeom>
              <a:solidFill>
                <a:srgbClr val="F4DD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08">
                <a:extLst>
                  <a:ext uri="{FF2B5EF4-FFF2-40B4-BE49-F238E27FC236}">
                    <a16:creationId xmlns:a16="http://schemas.microsoft.com/office/drawing/2014/main" id="{C7C862B0-3B89-4230-9779-E1DF4A54F9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85533" y="2287542"/>
                <a:ext cx="52450" cy="50365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2" y="235"/>
                  </a:cxn>
                  <a:cxn ang="0">
                    <a:pos x="30" y="450"/>
                  </a:cxn>
                  <a:cxn ang="0">
                    <a:pos x="18" y="666"/>
                  </a:cxn>
                  <a:cxn ang="0">
                    <a:pos x="12" y="771"/>
                  </a:cxn>
                  <a:cxn ang="0">
                    <a:pos x="94" y="931"/>
                  </a:cxn>
                  <a:cxn ang="0">
                    <a:pos x="94" y="666"/>
                  </a:cxn>
                  <a:cxn ang="0">
                    <a:pos x="83" y="399"/>
                  </a:cxn>
                  <a:cxn ang="0">
                    <a:pos x="29" y="158"/>
                  </a:cxn>
                  <a:cxn ang="0">
                    <a:pos x="0" y="0"/>
                  </a:cxn>
                </a:cxnLst>
                <a:rect l="0" t="0" r="r" b="b"/>
                <a:pathLst>
                  <a:path w="97" h="931">
                    <a:moveTo>
                      <a:pt x="0" y="29"/>
                    </a:moveTo>
                    <a:cubicBezTo>
                      <a:pt x="33" y="79"/>
                      <a:pt x="3" y="174"/>
                      <a:pt x="12" y="235"/>
                    </a:cubicBezTo>
                    <a:cubicBezTo>
                      <a:pt x="23" y="307"/>
                      <a:pt x="19" y="379"/>
                      <a:pt x="30" y="450"/>
                    </a:cubicBezTo>
                    <a:cubicBezTo>
                      <a:pt x="41" y="525"/>
                      <a:pt x="24" y="593"/>
                      <a:pt x="18" y="666"/>
                    </a:cubicBezTo>
                    <a:cubicBezTo>
                      <a:pt x="15" y="694"/>
                      <a:pt x="7" y="748"/>
                      <a:pt x="12" y="771"/>
                    </a:cubicBezTo>
                    <a:cubicBezTo>
                      <a:pt x="20" y="804"/>
                      <a:pt x="76" y="906"/>
                      <a:pt x="94" y="931"/>
                    </a:cubicBezTo>
                    <a:cubicBezTo>
                      <a:pt x="97" y="875"/>
                      <a:pt x="93" y="728"/>
                      <a:pt x="94" y="666"/>
                    </a:cubicBezTo>
                    <a:cubicBezTo>
                      <a:pt x="95" y="576"/>
                      <a:pt x="90" y="487"/>
                      <a:pt x="83" y="399"/>
                    </a:cubicBezTo>
                    <a:cubicBezTo>
                      <a:pt x="75" y="317"/>
                      <a:pt x="42" y="239"/>
                      <a:pt x="29" y="158"/>
                    </a:cubicBezTo>
                    <a:cubicBezTo>
                      <a:pt x="20" y="97"/>
                      <a:pt x="25" y="55"/>
                      <a:pt x="0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9">
                <a:extLst>
                  <a:ext uri="{FF2B5EF4-FFF2-40B4-BE49-F238E27FC236}">
                    <a16:creationId xmlns:a16="http://schemas.microsoft.com/office/drawing/2014/main" id="{183B998F-165A-4565-8BD9-36723CD335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56814" y="2763022"/>
                <a:ext cx="214149" cy="215295"/>
              </a:xfrm>
              <a:custGeom>
                <a:avLst/>
                <a:gdLst/>
                <a:ahLst/>
                <a:cxnLst>
                  <a:cxn ang="0">
                    <a:pos x="330" y="55"/>
                  </a:cxn>
                  <a:cxn ang="0">
                    <a:pos x="318" y="109"/>
                  </a:cxn>
                  <a:cxn ang="0">
                    <a:pos x="108" y="33"/>
                  </a:cxn>
                  <a:cxn ang="0">
                    <a:pos x="209" y="113"/>
                  </a:cxn>
                  <a:cxn ang="0">
                    <a:pos x="243" y="164"/>
                  </a:cxn>
                  <a:cxn ang="0">
                    <a:pos x="287" y="214"/>
                  </a:cxn>
                  <a:cxn ang="0">
                    <a:pos x="221" y="219"/>
                  </a:cxn>
                  <a:cxn ang="0">
                    <a:pos x="256" y="289"/>
                  </a:cxn>
                  <a:cxn ang="0">
                    <a:pos x="170" y="329"/>
                  </a:cxn>
                  <a:cxn ang="0">
                    <a:pos x="0" y="398"/>
                  </a:cxn>
                  <a:cxn ang="0">
                    <a:pos x="194" y="344"/>
                  </a:cxn>
                  <a:cxn ang="0">
                    <a:pos x="314" y="351"/>
                  </a:cxn>
                  <a:cxn ang="0">
                    <a:pos x="396" y="370"/>
                  </a:cxn>
                  <a:cxn ang="0">
                    <a:pos x="357" y="238"/>
                  </a:cxn>
                  <a:cxn ang="0">
                    <a:pos x="330" y="98"/>
                  </a:cxn>
                </a:cxnLst>
                <a:rect l="0" t="0" r="r" b="b"/>
                <a:pathLst>
                  <a:path w="396" h="398">
                    <a:moveTo>
                      <a:pt x="330" y="55"/>
                    </a:moveTo>
                    <a:cubicBezTo>
                      <a:pt x="319" y="72"/>
                      <a:pt x="324" y="91"/>
                      <a:pt x="318" y="109"/>
                    </a:cubicBezTo>
                    <a:cubicBezTo>
                      <a:pt x="238" y="165"/>
                      <a:pt x="183" y="0"/>
                      <a:pt x="108" y="33"/>
                    </a:cubicBezTo>
                    <a:cubicBezTo>
                      <a:pt x="96" y="79"/>
                      <a:pt x="186" y="88"/>
                      <a:pt x="209" y="113"/>
                    </a:cubicBezTo>
                    <a:cubicBezTo>
                      <a:pt x="222" y="129"/>
                      <a:pt x="223" y="147"/>
                      <a:pt x="243" y="164"/>
                    </a:cubicBezTo>
                    <a:cubicBezTo>
                      <a:pt x="262" y="180"/>
                      <a:pt x="285" y="188"/>
                      <a:pt x="287" y="214"/>
                    </a:cubicBezTo>
                    <a:cubicBezTo>
                      <a:pt x="266" y="222"/>
                      <a:pt x="243" y="218"/>
                      <a:pt x="221" y="219"/>
                    </a:cubicBezTo>
                    <a:cubicBezTo>
                      <a:pt x="210" y="261"/>
                      <a:pt x="255" y="250"/>
                      <a:pt x="256" y="289"/>
                    </a:cubicBezTo>
                    <a:cubicBezTo>
                      <a:pt x="257" y="338"/>
                      <a:pt x="204" y="331"/>
                      <a:pt x="170" y="329"/>
                    </a:cubicBezTo>
                    <a:cubicBezTo>
                      <a:pt x="94" y="325"/>
                      <a:pt x="33" y="326"/>
                      <a:pt x="0" y="398"/>
                    </a:cubicBezTo>
                    <a:cubicBezTo>
                      <a:pt x="21" y="350"/>
                      <a:pt x="148" y="348"/>
                      <a:pt x="194" y="344"/>
                    </a:cubicBezTo>
                    <a:cubicBezTo>
                      <a:pt x="237" y="339"/>
                      <a:pt x="273" y="340"/>
                      <a:pt x="314" y="351"/>
                    </a:cubicBezTo>
                    <a:cubicBezTo>
                      <a:pt x="341" y="357"/>
                      <a:pt x="369" y="383"/>
                      <a:pt x="396" y="370"/>
                    </a:cubicBezTo>
                    <a:cubicBezTo>
                      <a:pt x="384" y="326"/>
                      <a:pt x="364" y="287"/>
                      <a:pt x="357" y="238"/>
                    </a:cubicBezTo>
                    <a:cubicBezTo>
                      <a:pt x="351" y="193"/>
                      <a:pt x="326" y="145"/>
                      <a:pt x="330" y="9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0">
                <a:extLst>
                  <a:ext uri="{FF2B5EF4-FFF2-40B4-BE49-F238E27FC236}">
                    <a16:creationId xmlns:a16="http://schemas.microsoft.com/office/drawing/2014/main" id="{B27D81F8-2FF5-46CD-97F0-EA20047D77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77809" y="2476955"/>
                <a:ext cx="148187" cy="195826"/>
              </a:xfrm>
              <a:custGeom>
                <a:avLst/>
                <a:gdLst/>
                <a:ahLst/>
                <a:cxnLst>
                  <a:cxn ang="0">
                    <a:pos x="173" y="43"/>
                  </a:cxn>
                  <a:cxn ang="0">
                    <a:pos x="47" y="57"/>
                  </a:cxn>
                  <a:cxn ang="0">
                    <a:pos x="133" y="133"/>
                  </a:cxn>
                  <a:cxn ang="0">
                    <a:pos x="181" y="236"/>
                  </a:cxn>
                  <a:cxn ang="0">
                    <a:pos x="122" y="311"/>
                  </a:cxn>
                  <a:cxn ang="0">
                    <a:pos x="211" y="320"/>
                  </a:cxn>
                  <a:cxn ang="0">
                    <a:pos x="274" y="362"/>
                  </a:cxn>
                  <a:cxn ang="0">
                    <a:pos x="197" y="182"/>
                  </a:cxn>
                  <a:cxn ang="0">
                    <a:pos x="144" y="94"/>
                  </a:cxn>
                  <a:cxn ang="0">
                    <a:pos x="192" y="0"/>
                  </a:cxn>
                </a:cxnLst>
                <a:rect l="0" t="0" r="r" b="b"/>
                <a:pathLst>
                  <a:path w="274" h="362">
                    <a:moveTo>
                      <a:pt x="173" y="43"/>
                    </a:moveTo>
                    <a:cubicBezTo>
                      <a:pt x="131" y="91"/>
                      <a:pt x="76" y="24"/>
                      <a:pt x="47" y="57"/>
                    </a:cubicBezTo>
                    <a:cubicBezTo>
                      <a:pt x="0" y="111"/>
                      <a:pt x="107" y="119"/>
                      <a:pt x="133" y="133"/>
                    </a:cubicBezTo>
                    <a:cubicBezTo>
                      <a:pt x="142" y="171"/>
                      <a:pt x="169" y="200"/>
                      <a:pt x="181" y="236"/>
                    </a:cubicBezTo>
                    <a:cubicBezTo>
                      <a:pt x="206" y="307"/>
                      <a:pt x="107" y="248"/>
                      <a:pt x="122" y="311"/>
                    </a:cubicBezTo>
                    <a:cubicBezTo>
                      <a:pt x="156" y="316"/>
                      <a:pt x="179" y="302"/>
                      <a:pt x="211" y="320"/>
                    </a:cubicBezTo>
                    <a:cubicBezTo>
                      <a:pt x="235" y="334"/>
                      <a:pt x="245" y="354"/>
                      <a:pt x="274" y="362"/>
                    </a:cubicBezTo>
                    <a:cubicBezTo>
                      <a:pt x="232" y="335"/>
                      <a:pt x="223" y="229"/>
                      <a:pt x="197" y="182"/>
                    </a:cubicBezTo>
                    <a:cubicBezTo>
                      <a:pt x="181" y="153"/>
                      <a:pt x="150" y="128"/>
                      <a:pt x="144" y="94"/>
                    </a:cubicBezTo>
                    <a:cubicBezTo>
                      <a:pt x="136" y="43"/>
                      <a:pt x="186" y="43"/>
                      <a:pt x="192" y="0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11">
                <a:extLst>
                  <a:ext uri="{FF2B5EF4-FFF2-40B4-BE49-F238E27FC236}">
                    <a16:creationId xmlns:a16="http://schemas.microsoft.com/office/drawing/2014/main" id="{07E43DB6-8F6D-4453-BE20-4896147D1D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00116" y="2343655"/>
                <a:ext cx="98944" cy="107877"/>
              </a:xfrm>
              <a:custGeom>
                <a:avLst/>
                <a:gdLst/>
                <a:ahLst/>
                <a:cxnLst>
                  <a:cxn ang="0">
                    <a:pos x="180" y="199"/>
                  </a:cxn>
                  <a:cxn ang="0">
                    <a:pos x="162" y="77"/>
                  </a:cxn>
                  <a:cxn ang="0">
                    <a:pos x="76" y="28"/>
                  </a:cxn>
                  <a:cxn ang="0">
                    <a:pos x="28" y="94"/>
                  </a:cxn>
                  <a:cxn ang="0">
                    <a:pos x="2" y="175"/>
                  </a:cxn>
                  <a:cxn ang="0">
                    <a:pos x="20" y="148"/>
                  </a:cxn>
                  <a:cxn ang="0">
                    <a:pos x="52" y="125"/>
                  </a:cxn>
                  <a:cxn ang="0">
                    <a:pos x="114" y="78"/>
                  </a:cxn>
                  <a:cxn ang="0">
                    <a:pos x="180" y="191"/>
                  </a:cxn>
                </a:cxnLst>
                <a:rect l="0" t="0" r="r" b="b"/>
                <a:pathLst>
                  <a:path w="183" h="199">
                    <a:moveTo>
                      <a:pt x="180" y="199"/>
                    </a:moveTo>
                    <a:cubicBezTo>
                      <a:pt x="180" y="154"/>
                      <a:pt x="183" y="115"/>
                      <a:pt x="162" y="77"/>
                    </a:cubicBezTo>
                    <a:cubicBezTo>
                      <a:pt x="145" y="47"/>
                      <a:pt x="112" y="0"/>
                      <a:pt x="76" y="28"/>
                    </a:cubicBezTo>
                    <a:cubicBezTo>
                      <a:pt x="72" y="76"/>
                      <a:pt x="57" y="67"/>
                      <a:pt x="28" y="94"/>
                    </a:cubicBezTo>
                    <a:cubicBezTo>
                      <a:pt x="0" y="120"/>
                      <a:pt x="25" y="147"/>
                      <a:pt x="2" y="175"/>
                    </a:cubicBezTo>
                    <a:cubicBezTo>
                      <a:pt x="12" y="169"/>
                      <a:pt x="14" y="155"/>
                      <a:pt x="20" y="148"/>
                    </a:cubicBezTo>
                    <a:cubicBezTo>
                      <a:pt x="34" y="135"/>
                      <a:pt x="36" y="135"/>
                      <a:pt x="52" y="125"/>
                    </a:cubicBezTo>
                    <a:cubicBezTo>
                      <a:pt x="66" y="117"/>
                      <a:pt x="101" y="80"/>
                      <a:pt x="114" y="78"/>
                    </a:cubicBezTo>
                    <a:cubicBezTo>
                      <a:pt x="164" y="70"/>
                      <a:pt x="158" y="165"/>
                      <a:pt x="180" y="191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12">
                <a:extLst>
                  <a:ext uri="{FF2B5EF4-FFF2-40B4-BE49-F238E27FC236}">
                    <a16:creationId xmlns:a16="http://schemas.microsoft.com/office/drawing/2014/main" id="{9F57A2B7-0117-4BF6-A199-099FAC3C14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28199" y="2242651"/>
                <a:ext cx="30233" cy="87033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89"/>
                  </a:cxn>
                  <a:cxn ang="0">
                    <a:pos x="10" y="155"/>
                  </a:cxn>
                  <a:cxn ang="0">
                    <a:pos x="21" y="78"/>
                  </a:cxn>
                </a:cxnLst>
                <a:rect l="0" t="0" r="r" b="b"/>
                <a:pathLst>
                  <a:path w="56" h="161">
                    <a:moveTo>
                      <a:pt x="56" y="0"/>
                    </a:moveTo>
                    <a:cubicBezTo>
                      <a:pt x="49" y="35"/>
                      <a:pt x="30" y="47"/>
                      <a:pt x="34" y="89"/>
                    </a:cubicBezTo>
                    <a:cubicBezTo>
                      <a:pt x="36" y="112"/>
                      <a:pt x="55" y="161"/>
                      <a:pt x="10" y="155"/>
                    </a:cubicBezTo>
                    <a:cubicBezTo>
                      <a:pt x="0" y="123"/>
                      <a:pt x="14" y="107"/>
                      <a:pt x="21" y="78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4">
                <a:extLst>
                  <a:ext uri="{FF2B5EF4-FFF2-40B4-BE49-F238E27FC236}">
                    <a16:creationId xmlns:a16="http://schemas.microsoft.com/office/drawing/2014/main" id="{AE77D7F5-4BE5-45F9-82C1-00F4EC6562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98143" y="2506500"/>
                <a:ext cx="99402" cy="191704"/>
              </a:xfrm>
              <a:custGeom>
                <a:avLst/>
                <a:gdLst/>
                <a:ahLst/>
                <a:cxnLst>
                  <a:cxn ang="0">
                    <a:pos x="46" y="323"/>
                  </a:cxn>
                  <a:cxn ang="0">
                    <a:pos x="81" y="249"/>
                  </a:cxn>
                  <a:cxn ang="0">
                    <a:pos x="166" y="244"/>
                  </a:cxn>
                  <a:cxn ang="0">
                    <a:pos x="74" y="139"/>
                  </a:cxn>
                  <a:cxn ang="0">
                    <a:pos x="0" y="0"/>
                  </a:cxn>
                  <a:cxn ang="0">
                    <a:pos x="30" y="85"/>
                  </a:cxn>
                  <a:cxn ang="0">
                    <a:pos x="49" y="179"/>
                  </a:cxn>
                  <a:cxn ang="0">
                    <a:pos x="50" y="272"/>
                  </a:cxn>
                  <a:cxn ang="0">
                    <a:pos x="50" y="354"/>
                  </a:cxn>
                </a:cxnLst>
                <a:rect l="0" t="0" r="r" b="b"/>
                <a:pathLst>
                  <a:path w="184" h="354">
                    <a:moveTo>
                      <a:pt x="46" y="323"/>
                    </a:moveTo>
                    <a:cubicBezTo>
                      <a:pt x="53" y="297"/>
                      <a:pt x="55" y="264"/>
                      <a:pt x="81" y="249"/>
                    </a:cubicBezTo>
                    <a:cubicBezTo>
                      <a:pt x="108" y="232"/>
                      <a:pt x="137" y="249"/>
                      <a:pt x="166" y="244"/>
                    </a:cubicBezTo>
                    <a:cubicBezTo>
                      <a:pt x="184" y="213"/>
                      <a:pt x="93" y="159"/>
                      <a:pt x="74" y="139"/>
                    </a:cubicBezTo>
                    <a:cubicBezTo>
                      <a:pt x="48" y="109"/>
                      <a:pt x="33" y="11"/>
                      <a:pt x="0" y="0"/>
                    </a:cubicBezTo>
                    <a:cubicBezTo>
                      <a:pt x="1" y="28"/>
                      <a:pt x="21" y="59"/>
                      <a:pt x="30" y="85"/>
                    </a:cubicBezTo>
                    <a:cubicBezTo>
                      <a:pt x="41" y="115"/>
                      <a:pt x="43" y="150"/>
                      <a:pt x="49" y="179"/>
                    </a:cubicBezTo>
                    <a:cubicBezTo>
                      <a:pt x="56" y="213"/>
                      <a:pt x="59" y="237"/>
                      <a:pt x="50" y="272"/>
                    </a:cubicBezTo>
                    <a:cubicBezTo>
                      <a:pt x="44" y="296"/>
                      <a:pt x="23" y="334"/>
                      <a:pt x="50" y="354"/>
                    </a:cubicBezTo>
                  </a:path>
                </a:pathLst>
              </a:custGeom>
              <a:solidFill>
                <a:srgbClr val="00579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16">
                <a:extLst>
                  <a:ext uri="{FF2B5EF4-FFF2-40B4-BE49-F238E27FC236}">
                    <a16:creationId xmlns:a16="http://schemas.microsoft.com/office/drawing/2014/main" id="{0B090199-C9A1-4DD0-A561-6E4D4FA8C8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3348" y="1715638"/>
                <a:ext cx="84286" cy="321796"/>
              </a:xfrm>
              <a:custGeom>
                <a:avLst/>
                <a:gdLst/>
                <a:ahLst/>
                <a:cxnLst>
                  <a:cxn ang="0">
                    <a:pos x="98" y="68"/>
                  </a:cxn>
                  <a:cxn ang="0">
                    <a:pos x="66" y="108"/>
                  </a:cxn>
                  <a:cxn ang="0">
                    <a:pos x="55" y="169"/>
                  </a:cxn>
                  <a:cxn ang="0">
                    <a:pos x="75" y="304"/>
                  </a:cxn>
                  <a:cxn ang="0">
                    <a:pos x="107" y="414"/>
                  </a:cxn>
                  <a:cxn ang="0">
                    <a:pos x="116" y="472"/>
                  </a:cxn>
                  <a:cxn ang="0">
                    <a:pos x="108" y="530"/>
                  </a:cxn>
                  <a:cxn ang="0">
                    <a:pos x="119" y="561"/>
                  </a:cxn>
                  <a:cxn ang="0">
                    <a:pos x="123" y="595"/>
                  </a:cxn>
                  <a:cxn ang="0">
                    <a:pos x="66" y="384"/>
                  </a:cxn>
                  <a:cxn ang="0">
                    <a:pos x="47" y="296"/>
                  </a:cxn>
                  <a:cxn ang="0">
                    <a:pos x="41" y="197"/>
                  </a:cxn>
                  <a:cxn ang="0">
                    <a:pos x="8" y="267"/>
                  </a:cxn>
                  <a:cxn ang="0">
                    <a:pos x="18" y="344"/>
                  </a:cxn>
                  <a:cxn ang="0">
                    <a:pos x="1" y="212"/>
                  </a:cxn>
                  <a:cxn ang="0">
                    <a:pos x="37" y="108"/>
                  </a:cxn>
                  <a:cxn ang="0">
                    <a:pos x="40" y="123"/>
                  </a:cxn>
                  <a:cxn ang="0">
                    <a:pos x="57" y="86"/>
                  </a:cxn>
                  <a:cxn ang="0">
                    <a:pos x="84" y="50"/>
                  </a:cxn>
                  <a:cxn ang="0">
                    <a:pos x="118" y="16"/>
                  </a:cxn>
                  <a:cxn ang="0">
                    <a:pos x="156" y="0"/>
                  </a:cxn>
                  <a:cxn ang="0">
                    <a:pos x="77" y="107"/>
                  </a:cxn>
                </a:cxnLst>
                <a:rect l="0" t="0" r="r" b="b"/>
                <a:pathLst>
                  <a:path w="156" h="595">
                    <a:moveTo>
                      <a:pt x="98" y="68"/>
                    </a:moveTo>
                    <a:cubicBezTo>
                      <a:pt x="93" y="84"/>
                      <a:pt x="74" y="93"/>
                      <a:pt x="66" y="108"/>
                    </a:cubicBezTo>
                    <a:cubicBezTo>
                      <a:pt x="54" y="127"/>
                      <a:pt x="54" y="147"/>
                      <a:pt x="55" y="169"/>
                    </a:cubicBezTo>
                    <a:cubicBezTo>
                      <a:pt x="57" y="215"/>
                      <a:pt x="72" y="259"/>
                      <a:pt x="75" y="304"/>
                    </a:cubicBezTo>
                    <a:cubicBezTo>
                      <a:pt x="77" y="343"/>
                      <a:pt x="94" y="379"/>
                      <a:pt x="107" y="414"/>
                    </a:cubicBezTo>
                    <a:cubicBezTo>
                      <a:pt x="113" y="431"/>
                      <a:pt x="118" y="452"/>
                      <a:pt x="116" y="472"/>
                    </a:cubicBezTo>
                    <a:cubicBezTo>
                      <a:pt x="113" y="491"/>
                      <a:pt x="104" y="509"/>
                      <a:pt x="108" y="530"/>
                    </a:cubicBezTo>
                    <a:cubicBezTo>
                      <a:pt x="110" y="540"/>
                      <a:pt x="117" y="550"/>
                      <a:pt x="119" y="561"/>
                    </a:cubicBezTo>
                    <a:cubicBezTo>
                      <a:pt x="122" y="572"/>
                      <a:pt x="120" y="584"/>
                      <a:pt x="123" y="595"/>
                    </a:cubicBezTo>
                    <a:cubicBezTo>
                      <a:pt x="121" y="524"/>
                      <a:pt x="92" y="450"/>
                      <a:pt x="66" y="384"/>
                    </a:cubicBezTo>
                    <a:cubicBezTo>
                      <a:pt x="55" y="353"/>
                      <a:pt x="49" y="330"/>
                      <a:pt x="47" y="296"/>
                    </a:cubicBezTo>
                    <a:cubicBezTo>
                      <a:pt x="46" y="262"/>
                      <a:pt x="46" y="230"/>
                      <a:pt x="41" y="197"/>
                    </a:cubicBezTo>
                    <a:cubicBezTo>
                      <a:pt x="28" y="213"/>
                      <a:pt x="12" y="245"/>
                      <a:pt x="8" y="267"/>
                    </a:cubicBezTo>
                    <a:cubicBezTo>
                      <a:pt x="4" y="295"/>
                      <a:pt x="22" y="318"/>
                      <a:pt x="18" y="344"/>
                    </a:cubicBezTo>
                    <a:cubicBezTo>
                      <a:pt x="2" y="306"/>
                      <a:pt x="1" y="253"/>
                      <a:pt x="1" y="212"/>
                    </a:cubicBezTo>
                    <a:cubicBezTo>
                      <a:pt x="0" y="180"/>
                      <a:pt x="16" y="132"/>
                      <a:pt x="37" y="108"/>
                    </a:cubicBezTo>
                    <a:cubicBezTo>
                      <a:pt x="37" y="113"/>
                      <a:pt x="40" y="117"/>
                      <a:pt x="40" y="123"/>
                    </a:cubicBezTo>
                    <a:cubicBezTo>
                      <a:pt x="46" y="113"/>
                      <a:pt x="50" y="96"/>
                      <a:pt x="57" y="86"/>
                    </a:cubicBezTo>
                    <a:cubicBezTo>
                      <a:pt x="66" y="73"/>
                      <a:pt x="76" y="63"/>
                      <a:pt x="84" y="50"/>
                    </a:cubicBezTo>
                    <a:cubicBezTo>
                      <a:pt x="94" y="34"/>
                      <a:pt x="102" y="25"/>
                      <a:pt x="118" y="16"/>
                    </a:cubicBezTo>
                    <a:cubicBezTo>
                      <a:pt x="129" y="9"/>
                      <a:pt x="144" y="8"/>
                      <a:pt x="156" y="0"/>
                    </a:cubicBezTo>
                    <a:cubicBezTo>
                      <a:pt x="129" y="36"/>
                      <a:pt x="96" y="70"/>
                      <a:pt x="77" y="107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17">
                <a:extLst>
                  <a:ext uri="{FF2B5EF4-FFF2-40B4-BE49-F238E27FC236}">
                    <a16:creationId xmlns:a16="http://schemas.microsoft.com/office/drawing/2014/main" id="{1156B79C-9632-4D15-BD32-13BC2AB26F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13348" y="1715638"/>
                <a:ext cx="84286" cy="321796"/>
              </a:xfrm>
              <a:custGeom>
                <a:avLst/>
                <a:gdLst/>
                <a:ahLst/>
                <a:cxnLst>
                  <a:cxn ang="0">
                    <a:pos x="98" y="68"/>
                  </a:cxn>
                  <a:cxn ang="0">
                    <a:pos x="66" y="108"/>
                  </a:cxn>
                  <a:cxn ang="0">
                    <a:pos x="55" y="169"/>
                  </a:cxn>
                  <a:cxn ang="0">
                    <a:pos x="75" y="304"/>
                  </a:cxn>
                  <a:cxn ang="0">
                    <a:pos x="107" y="414"/>
                  </a:cxn>
                  <a:cxn ang="0">
                    <a:pos x="116" y="472"/>
                  </a:cxn>
                  <a:cxn ang="0">
                    <a:pos x="108" y="530"/>
                  </a:cxn>
                  <a:cxn ang="0">
                    <a:pos x="119" y="561"/>
                  </a:cxn>
                  <a:cxn ang="0">
                    <a:pos x="123" y="595"/>
                  </a:cxn>
                  <a:cxn ang="0">
                    <a:pos x="66" y="384"/>
                  </a:cxn>
                  <a:cxn ang="0">
                    <a:pos x="47" y="296"/>
                  </a:cxn>
                  <a:cxn ang="0">
                    <a:pos x="41" y="197"/>
                  </a:cxn>
                  <a:cxn ang="0">
                    <a:pos x="8" y="267"/>
                  </a:cxn>
                  <a:cxn ang="0">
                    <a:pos x="18" y="344"/>
                  </a:cxn>
                  <a:cxn ang="0">
                    <a:pos x="1" y="212"/>
                  </a:cxn>
                  <a:cxn ang="0">
                    <a:pos x="37" y="108"/>
                  </a:cxn>
                  <a:cxn ang="0">
                    <a:pos x="40" y="123"/>
                  </a:cxn>
                  <a:cxn ang="0">
                    <a:pos x="57" y="86"/>
                  </a:cxn>
                  <a:cxn ang="0">
                    <a:pos x="84" y="50"/>
                  </a:cxn>
                  <a:cxn ang="0">
                    <a:pos x="118" y="16"/>
                  </a:cxn>
                  <a:cxn ang="0">
                    <a:pos x="156" y="0"/>
                  </a:cxn>
                  <a:cxn ang="0">
                    <a:pos x="77" y="107"/>
                  </a:cxn>
                </a:cxnLst>
                <a:rect l="0" t="0" r="r" b="b"/>
                <a:pathLst>
                  <a:path w="156" h="595">
                    <a:moveTo>
                      <a:pt x="98" y="68"/>
                    </a:moveTo>
                    <a:cubicBezTo>
                      <a:pt x="93" y="84"/>
                      <a:pt x="74" y="93"/>
                      <a:pt x="66" y="108"/>
                    </a:cubicBezTo>
                    <a:cubicBezTo>
                      <a:pt x="54" y="127"/>
                      <a:pt x="54" y="147"/>
                      <a:pt x="55" y="169"/>
                    </a:cubicBezTo>
                    <a:cubicBezTo>
                      <a:pt x="57" y="215"/>
                      <a:pt x="72" y="259"/>
                      <a:pt x="75" y="304"/>
                    </a:cubicBezTo>
                    <a:cubicBezTo>
                      <a:pt x="77" y="343"/>
                      <a:pt x="94" y="379"/>
                      <a:pt x="107" y="414"/>
                    </a:cubicBezTo>
                    <a:cubicBezTo>
                      <a:pt x="113" y="431"/>
                      <a:pt x="118" y="452"/>
                      <a:pt x="116" y="472"/>
                    </a:cubicBezTo>
                    <a:cubicBezTo>
                      <a:pt x="113" y="491"/>
                      <a:pt x="104" y="509"/>
                      <a:pt x="108" y="530"/>
                    </a:cubicBezTo>
                    <a:cubicBezTo>
                      <a:pt x="110" y="540"/>
                      <a:pt x="117" y="550"/>
                      <a:pt x="119" y="561"/>
                    </a:cubicBezTo>
                    <a:cubicBezTo>
                      <a:pt x="122" y="572"/>
                      <a:pt x="120" y="584"/>
                      <a:pt x="123" y="595"/>
                    </a:cubicBezTo>
                    <a:cubicBezTo>
                      <a:pt x="121" y="524"/>
                      <a:pt x="92" y="450"/>
                      <a:pt x="66" y="384"/>
                    </a:cubicBezTo>
                    <a:cubicBezTo>
                      <a:pt x="55" y="353"/>
                      <a:pt x="49" y="330"/>
                      <a:pt x="47" y="296"/>
                    </a:cubicBezTo>
                    <a:cubicBezTo>
                      <a:pt x="46" y="262"/>
                      <a:pt x="46" y="230"/>
                      <a:pt x="41" y="197"/>
                    </a:cubicBezTo>
                    <a:cubicBezTo>
                      <a:pt x="28" y="213"/>
                      <a:pt x="12" y="245"/>
                      <a:pt x="8" y="267"/>
                    </a:cubicBezTo>
                    <a:cubicBezTo>
                      <a:pt x="4" y="295"/>
                      <a:pt x="22" y="318"/>
                      <a:pt x="18" y="344"/>
                    </a:cubicBezTo>
                    <a:cubicBezTo>
                      <a:pt x="2" y="306"/>
                      <a:pt x="1" y="253"/>
                      <a:pt x="1" y="212"/>
                    </a:cubicBezTo>
                    <a:cubicBezTo>
                      <a:pt x="0" y="180"/>
                      <a:pt x="16" y="132"/>
                      <a:pt x="37" y="108"/>
                    </a:cubicBezTo>
                    <a:cubicBezTo>
                      <a:pt x="37" y="113"/>
                      <a:pt x="40" y="117"/>
                      <a:pt x="40" y="123"/>
                    </a:cubicBezTo>
                    <a:cubicBezTo>
                      <a:pt x="46" y="113"/>
                      <a:pt x="50" y="96"/>
                      <a:pt x="57" y="86"/>
                    </a:cubicBezTo>
                    <a:cubicBezTo>
                      <a:pt x="66" y="73"/>
                      <a:pt x="76" y="63"/>
                      <a:pt x="84" y="50"/>
                    </a:cubicBezTo>
                    <a:cubicBezTo>
                      <a:pt x="94" y="34"/>
                      <a:pt x="102" y="25"/>
                      <a:pt x="118" y="16"/>
                    </a:cubicBezTo>
                    <a:cubicBezTo>
                      <a:pt x="129" y="9"/>
                      <a:pt x="144" y="8"/>
                      <a:pt x="156" y="0"/>
                    </a:cubicBezTo>
                    <a:cubicBezTo>
                      <a:pt x="129" y="36"/>
                      <a:pt x="96" y="70"/>
                      <a:pt x="77" y="107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18">
                <a:extLst>
                  <a:ext uri="{FF2B5EF4-FFF2-40B4-BE49-F238E27FC236}">
                    <a16:creationId xmlns:a16="http://schemas.microsoft.com/office/drawing/2014/main" id="{B3236B23-463F-4C29-B5F5-04299A6D0F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963" y="1896348"/>
                <a:ext cx="105357" cy="169944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66"/>
                  </a:cxn>
                  <a:cxn ang="0">
                    <a:pos x="30" y="295"/>
                  </a:cxn>
                  <a:cxn ang="0">
                    <a:pos x="173" y="221"/>
                  </a:cxn>
                  <a:cxn ang="0">
                    <a:pos x="189" y="109"/>
                  </a:cxn>
                  <a:cxn ang="0">
                    <a:pos x="170" y="54"/>
                  </a:cxn>
                  <a:cxn ang="0">
                    <a:pos x="168" y="0"/>
                  </a:cxn>
                  <a:cxn ang="0">
                    <a:pos x="170" y="69"/>
                  </a:cxn>
                  <a:cxn ang="0">
                    <a:pos x="164" y="148"/>
                  </a:cxn>
                  <a:cxn ang="0">
                    <a:pos x="152" y="60"/>
                  </a:cxn>
                  <a:cxn ang="0">
                    <a:pos x="142" y="151"/>
                  </a:cxn>
                  <a:cxn ang="0">
                    <a:pos x="126" y="233"/>
                  </a:cxn>
                  <a:cxn ang="0">
                    <a:pos x="55" y="282"/>
                  </a:cxn>
                  <a:cxn ang="0">
                    <a:pos x="6" y="227"/>
                  </a:cxn>
                </a:cxnLst>
                <a:rect l="0" t="0" r="r" b="b"/>
                <a:pathLst>
                  <a:path w="195" h="314">
                    <a:moveTo>
                      <a:pt x="0" y="229"/>
                    </a:moveTo>
                    <a:cubicBezTo>
                      <a:pt x="2" y="238"/>
                      <a:pt x="4" y="256"/>
                      <a:pt x="8" y="266"/>
                    </a:cubicBezTo>
                    <a:cubicBezTo>
                      <a:pt x="13" y="277"/>
                      <a:pt x="25" y="283"/>
                      <a:pt x="30" y="295"/>
                    </a:cubicBezTo>
                    <a:cubicBezTo>
                      <a:pt x="87" y="314"/>
                      <a:pt x="154" y="274"/>
                      <a:pt x="173" y="221"/>
                    </a:cubicBezTo>
                    <a:cubicBezTo>
                      <a:pt x="184" y="193"/>
                      <a:pt x="195" y="140"/>
                      <a:pt x="189" y="109"/>
                    </a:cubicBezTo>
                    <a:cubicBezTo>
                      <a:pt x="186" y="90"/>
                      <a:pt x="173" y="72"/>
                      <a:pt x="170" y="54"/>
                    </a:cubicBezTo>
                    <a:cubicBezTo>
                      <a:pt x="166" y="36"/>
                      <a:pt x="168" y="18"/>
                      <a:pt x="168" y="0"/>
                    </a:cubicBezTo>
                    <a:cubicBezTo>
                      <a:pt x="168" y="24"/>
                      <a:pt x="171" y="48"/>
                      <a:pt x="170" y="69"/>
                    </a:cubicBezTo>
                    <a:cubicBezTo>
                      <a:pt x="168" y="95"/>
                      <a:pt x="163" y="121"/>
                      <a:pt x="164" y="148"/>
                    </a:cubicBezTo>
                    <a:cubicBezTo>
                      <a:pt x="146" y="127"/>
                      <a:pt x="152" y="86"/>
                      <a:pt x="152" y="60"/>
                    </a:cubicBezTo>
                    <a:cubicBezTo>
                      <a:pt x="145" y="89"/>
                      <a:pt x="142" y="120"/>
                      <a:pt x="142" y="151"/>
                    </a:cubicBezTo>
                    <a:cubicBezTo>
                      <a:pt x="142" y="182"/>
                      <a:pt x="146" y="211"/>
                      <a:pt x="126" y="233"/>
                    </a:cubicBezTo>
                    <a:cubicBezTo>
                      <a:pt x="106" y="255"/>
                      <a:pt x="87" y="277"/>
                      <a:pt x="55" y="282"/>
                    </a:cubicBezTo>
                    <a:cubicBezTo>
                      <a:pt x="23" y="286"/>
                      <a:pt x="9" y="252"/>
                      <a:pt x="6" y="227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19">
                <a:extLst>
                  <a:ext uri="{FF2B5EF4-FFF2-40B4-BE49-F238E27FC236}">
                    <a16:creationId xmlns:a16="http://schemas.microsoft.com/office/drawing/2014/main" id="{DD7830B0-7EAE-4679-B388-90B25DCE283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21963" y="1896348"/>
                <a:ext cx="105357" cy="169944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8" y="266"/>
                  </a:cxn>
                  <a:cxn ang="0">
                    <a:pos x="30" y="295"/>
                  </a:cxn>
                  <a:cxn ang="0">
                    <a:pos x="173" y="221"/>
                  </a:cxn>
                  <a:cxn ang="0">
                    <a:pos x="189" y="109"/>
                  </a:cxn>
                  <a:cxn ang="0">
                    <a:pos x="170" y="54"/>
                  </a:cxn>
                  <a:cxn ang="0">
                    <a:pos x="168" y="0"/>
                  </a:cxn>
                  <a:cxn ang="0">
                    <a:pos x="170" y="69"/>
                  </a:cxn>
                  <a:cxn ang="0">
                    <a:pos x="164" y="148"/>
                  </a:cxn>
                  <a:cxn ang="0">
                    <a:pos x="152" y="60"/>
                  </a:cxn>
                  <a:cxn ang="0">
                    <a:pos x="142" y="151"/>
                  </a:cxn>
                  <a:cxn ang="0">
                    <a:pos x="126" y="233"/>
                  </a:cxn>
                  <a:cxn ang="0">
                    <a:pos x="55" y="282"/>
                  </a:cxn>
                  <a:cxn ang="0">
                    <a:pos x="6" y="227"/>
                  </a:cxn>
                </a:cxnLst>
                <a:rect l="0" t="0" r="r" b="b"/>
                <a:pathLst>
                  <a:path w="195" h="314">
                    <a:moveTo>
                      <a:pt x="0" y="229"/>
                    </a:moveTo>
                    <a:cubicBezTo>
                      <a:pt x="2" y="238"/>
                      <a:pt x="4" y="256"/>
                      <a:pt x="8" y="266"/>
                    </a:cubicBezTo>
                    <a:cubicBezTo>
                      <a:pt x="13" y="277"/>
                      <a:pt x="25" y="283"/>
                      <a:pt x="30" y="295"/>
                    </a:cubicBezTo>
                    <a:cubicBezTo>
                      <a:pt x="87" y="314"/>
                      <a:pt x="154" y="274"/>
                      <a:pt x="173" y="221"/>
                    </a:cubicBezTo>
                    <a:cubicBezTo>
                      <a:pt x="184" y="193"/>
                      <a:pt x="195" y="140"/>
                      <a:pt x="189" y="109"/>
                    </a:cubicBezTo>
                    <a:cubicBezTo>
                      <a:pt x="186" y="90"/>
                      <a:pt x="173" y="72"/>
                      <a:pt x="170" y="54"/>
                    </a:cubicBezTo>
                    <a:cubicBezTo>
                      <a:pt x="166" y="36"/>
                      <a:pt x="168" y="18"/>
                      <a:pt x="168" y="0"/>
                    </a:cubicBezTo>
                    <a:cubicBezTo>
                      <a:pt x="168" y="24"/>
                      <a:pt x="171" y="48"/>
                      <a:pt x="170" y="69"/>
                    </a:cubicBezTo>
                    <a:cubicBezTo>
                      <a:pt x="168" y="95"/>
                      <a:pt x="163" y="121"/>
                      <a:pt x="164" y="148"/>
                    </a:cubicBezTo>
                    <a:cubicBezTo>
                      <a:pt x="146" y="127"/>
                      <a:pt x="152" y="86"/>
                      <a:pt x="152" y="60"/>
                    </a:cubicBezTo>
                    <a:cubicBezTo>
                      <a:pt x="145" y="89"/>
                      <a:pt x="142" y="120"/>
                      <a:pt x="142" y="151"/>
                    </a:cubicBezTo>
                    <a:cubicBezTo>
                      <a:pt x="142" y="182"/>
                      <a:pt x="146" y="211"/>
                      <a:pt x="126" y="233"/>
                    </a:cubicBezTo>
                    <a:cubicBezTo>
                      <a:pt x="106" y="255"/>
                      <a:pt x="87" y="277"/>
                      <a:pt x="55" y="282"/>
                    </a:cubicBezTo>
                    <a:cubicBezTo>
                      <a:pt x="23" y="286"/>
                      <a:pt x="9" y="252"/>
                      <a:pt x="6" y="227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0">
                <a:extLst>
                  <a:ext uri="{FF2B5EF4-FFF2-40B4-BE49-F238E27FC236}">
                    <a16:creationId xmlns:a16="http://schemas.microsoft.com/office/drawing/2014/main" id="{B5F5F370-F0D6-43F3-8C6C-1833981873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2062399"/>
                <a:ext cx="64359" cy="2656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19" y="2"/>
                  </a:cxn>
                  <a:cxn ang="0">
                    <a:pos x="59" y="23"/>
                  </a:cxn>
                  <a:cxn ang="0">
                    <a:pos x="0" y="6"/>
                  </a:cxn>
                </a:cxnLst>
                <a:rect l="0" t="0" r="r" b="b"/>
                <a:pathLst>
                  <a:path w="119" h="49">
                    <a:moveTo>
                      <a:pt x="0" y="10"/>
                    </a:moveTo>
                    <a:cubicBezTo>
                      <a:pt x="0" y="12"/>
                      <a:pt x="0" y="15"/>
                      <a:pt x="0" y="17"/>
                    </a:cubicBezTo>
                    <a:cubicBezTo>
                      <a:pt x="40" y="33"/>
                      <a:pt x="93" y="49"/>
                      <a:pt x="119" y="2"/>
                    </a:cubicBezTo>
                    <a:cubicBezTo>
                      <a:pt x="91" y="0"/>
                      <a:pt x="82" y="16"/>
                      <a:pt x="59" y="23"/>
                    </a:cubicBezTo>
                    <a:cubicBezTo>
                      <a:pt x="29" y="33"/>
                      <a:pt x="26" y="6"/>
                      <a:pt x="0" y="6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21">
                <a:extLst>
                  <a:ext uri="{FF2B5EF4-FFF2-40B4-BE49-F238E27FC236}">
                    <a16:creationId xmlns:a16="http://schemas.microsoft.com/office/drawing/2014/main" id="{18182F06-889F-47F2-8EB8-77D0D0EC18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80736" y="2062399"/>
                <a:ext cx="64359" cy="2656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7"/>
                  </a:cxn>
                  <a:cxn ang="0">
                    <a:pos x="119" y="2"/>
                  </a:cxn>
                  <a:cxn ang="0">
                    <a:pos x="59" y="23"/>
                  </a:cxn>
                  <a:cxn ang="0">
                    <a:pos x="0" y="6"/>
                  </a:cxn>
                </a:cxnLst>
                <a:rect l="0" t="0" r="r" b="b"/>
                <a:pathLst>
                  <a:path w="119" h="49">
                    <a:moveTo>
                      <a:pt x="0" y="10"/>
                    </a:moveTo>
                    <a:cubicBezTo>
                      <a:pt x="0" y="12"/>
                      <a:pt x="0" y="15"/>
                      <a:pt x="0" y="17"/>
                    </a:cubicBezTo>
                    <a:cubicBezTo>
                      <a:pt x="40" y="33"/>
                      <a:pt x="93" y="49"/>
                      <a:pt x="119" y="2"/>
                    </a:cubicBezTo>
                    <a:cubicBezTo>
                      <a:pt x="91" y="0"/>
                      <a:pt x="82" y="16"/>
                      <a:pt x="59" y="23"/>
                    </a:cubicBezTo>
                    <a:cubicBezTo>
                      <a:pt x="29" y="33"/>
                      <a:pt x="26" y="6"/>
                      <a:pt x="0" y="6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2">
                <a:extLst>
                  <a:ext uri="{FF2B5EF4-FFF2-40B4-BE49-F238E27FC236}">
                    <a16:creationId xmlns:a16="http://schemas.microsoft.com/office/drawing/2014/main" id="{C31E6384-DA7C-4D4B-A4F7-82675CF547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8465" y="1968266"/>
                <a:ext cx="24965" cy="80621"/>
              </a:xfrm>
              <a:custGeom>
                <a:avLst/>
                <a:gdLst/>
                <a:ahLst/>
                <a:cxnLst>
                  <a:cxn ang="0">
                    <a:pos x="2" y="149"/>
                  </a:cxn>
                  <a:cxn ang="0">
                    <a:pos x="31" y="0"/>
                  </a:cxn>
                  <a:cxn ang="0">
                    <a:pos x="43" y="90"/>
                  </a:cxn>
                  <a:cxn ang="0">
                    <a:pos x="0" y="149"/>
                  </a:cxn>
                </a:cxnLst>
                <a:rect l="0" t="0" r="r" b="b"/>
                <a:pathLst>
                  <a:path w="46" h="149">
                    <a:moveTo>
                      <a:pt x="2" y="149"/>
                    </a:moveTo>
                    <a:cubicBezTo>
                      <a:pt x="44" y="125"/>
                      <a:pt x="31" y="38"/>
                      <a:pt x="31" y="0"/>
                    </a:cubicBezTo>
                    <a:cubicBezTo>
                      <a:pt x="30" y="32"/>
                      <a:pt x="41" y="59"/>
                      <a:pt x="43" y="90"/>
                    </a:cubicBezTo>
                    <a:cubicBezTo>
                      <a:pt x="46" y="121"/>
                      <a:pt x="26" y="137"/>
                      <a:pt x="0" y="149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3">
                <a:extLst>
                  <a:ext uri="{FF2B5EF4-FFF2-40B4-BE49-F238E27FC236}">
                    <a16:creationId xmlns:a16="http://schemas.microsoft.com/office/drawing/2014/main" id="{B5351008-7ED4-4741-8B58-2137C90D204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28465" y="1968266"/>
                <a:ext cx="24965" cy="80621"/>
              </a:xfrm>
              <a:custGeom>
                <a:avLst/>
                <a:gdLst/>
                <a:ahLst/>
                <a:cxnLst>
                  <a:cxn ang="0">
                    <a:pos x="2" y="149"/>
                  </a:cxn>
                  <a:cxn ang="0">
                    <a:pos x="31" y="0"/>
                  </a:cxn>
                  <a:cxn ang="0">
                    <a:pos x="43" y="90"/>
                  </a:cxn>
                  <a:cxn ang="0">
                    <a:pos x="0" y="149"/>
                  </a:cxn>
                </a:cxnLst>
                <a:rect l="0" t="0" r="r" b="b"/>
                <a:pathLst>
                  <a:path w="46" h="149">
                    <a:moveTo>
                      <a:pt x="2" y="149"/>
                    </a:moveTo>
                    <a:cubicBezTo>
                      <a:pt x="44" y="125"/>
                      <a:pt x="31" y="38"/>
                      <a:pt x="31" y="0"/>
                    </a:cubicBezTo>
                    <a:cubicBezTo>
                      <a:pt x="30" y="32"/>
                      <a:pt x="41" y="59"/>
                      <a:pt x="43" y="90"/>
                    </a:cubicBezTo>
                    <a:cubicBezTo>
                      <a:pt x="46" y="121"/>
                      <a:pt x="26" y="137"/>
                      <a:pt x="0" y="149"/>
                    </a:cubicBezTo>
                  </a:path>
                </a:pathLst>
              </a:custGeom>
              <a:solidFill>
                <a:srgbClr val="736357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24">
                <a:extLst>
                  <a:ext uri="{FF2B5EF4-FFF2-40B4-BE49-F238E27FC236}">
                    <a16:creationId xmlns:a16="http://schemas.microsoft.com/office/drawing/2014/main" id="{BA6FBDF8-2C0F-4A9E-81E9-72BE950343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5340" y="2012011"/>
                <a:ext cx="7558" cy="38478"/>
              </a:xfrm>
              <a:custGeom>
                <a:avLst/>
                <a:gdLst/>
                <a:ahLst/>
                <a:cxnLst>
                  <a:cxn ang="0">
                    <a:pos x="14" y="58"/>
                  </a:cxn>
                  <a:cxn ang="0">
                    <a:pos x="4" y="0"/>
                  </a:cxn>
                  <a:cxn ang="0">
                    <a:pos x="2" y="71"/>
                  </a:cxn>
                  <a:cxn ang="0">
                    <a:pos x="8" y="60"/>
                  </a:cxn>
                </a:cxnLst>
                <a:rect l="0" t="0" r="r" b="b"/>
                <a:pathLst>
                  <a:path w="14" h="71">
                    <a:moveTo>
                      <a:pt x="14" y="58"/>
                    </a:moveTo>
                    <a:cubicBezTo>
                      <a:pt x="14" y="40"/>
                      <a:pt x="13" y="15"/>
                      <a:pt x="4" y="0"/>
                    </a:cubicBezTo>
                    <a:cubicBezTo>
                      <a:pt x="4" y="24"/>
                      <a:pt x="0" y="48"/>
                      <a:pt x="2" y="71"/>
                    </a:cubicBezTo>
                    <a:cubicBezTo>
                      <a:pt x="3" y="65"/>
                      <a:pt x="5" y="65"/>
                      <a:pt x="8" y="6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25">
                <a:extLst>
                  <a:ext uri="{FF2B5EF4-FFF2-40B4-BE49-F238E27FC236}">
                    <a16:creationId xmlns:a16="http://schemas.microsoft.com/office/drawing/2014/main" id="{919DE902-0E3D-433B-B30E-D5A2CB24C2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5340" y="2012011"/>
                <a:ext cx="7558" cy="38478"/>
              </a:xfrm>
              <a:custGeom>
                <a:avLst/>
                <a:gdLst/>
                <a:ahLst/>
                <a:cxnLst>
                  <a:cxn ang="0">
                    <a:pos x="14" y="58"/>
                  </a:cxn>
                  <a:cxn ang="0">
                    <a:pos x="4" y="0"/>
                  </a:cxn>
                  <a:cxn ang="0">
                    <a:pos x="2" y="71"/>
                  </a:cxn>
                  <a:cxn ang="0">
                    <a:pos x="8" y="60"/>
                  </a:cxn>
                </a:cxnLst>
                <a:rect l="0" t="0" r="r" b="b"/>
                <a:pathLst>
                  <a:path w="14" h="71">
                    <a:moveTo>
                      <a:pt x="14" y="58"/>
                    </a:moveTo>
                    <a:cubicBezTo>
                      <a:pt x="14" y="40"/>
                      <a:pt x="13" y="15"/>
                      <a:pt x="4" y="0"/>
                    </a:cubicBezTo>
                    <a:cubicBezTo>
                      <a:pt x="4" y="24"/>
                      <a:pt x="0" y="48"/>
                      <a:pt x="2" y="71"/>
                    </a:cubicBezTo>
                    <a:cubicBezTo>
                      <a:pt x="3" y="65"/>
                      <a:pt x="5" y="65"/>
                      <a:pt x="8" y="60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26">
                <a:extLst>
                  <a:ext uri="{FF2B5EF4-FFF2-40B4-BE49-F238E27FC236}">
                    <a16:creationId xmlns:a16="http://schemas.microsoft.com/office/drawing/2014/main" id="{1624BDCA-4998-4BC7-8DCC-81BEA9109E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0786" y="1905509"/>
                <a:ext cx="50847" cy="152538"/>
              </a:xfrm>
              <a:custGeom>
                <a:avLst/>
                <a:gdLst/>
                <a:ahLst/>
                <a:cxnLst>
                  <a:cxn ang="0">
                    <a:pos x="2" y="206"/>
                  </a:cxn>
                  <a:cxn ang="0">
                    <a:pos x="45" y="119"/>
                  </a:cxn>
                  <a:cxn ang="0">
                    <a:pos x="68" y="62"/>
                  </a:cxn>
                  <a:cxn ang="0">
                    <a:pos x="92" y="0"/>
                  </a:cxn>
                  <a:cxn ang="0">
                    <a:pos x="64" y="91"/>
                  </a:cxn>
                  <a:cxn ang="0">
                    <a:pos x="45" y="173"/>
                  </a:cxn>
                  <a:cxn ang="0">
                    <a:pos x="51" y="239"/>
                  </a:cxn>
                  <a:cxn ang="0">
                    <a:pos x="83" y="282"/>
                  </a:cxn>
                  <a:cxn ang="0">
                    <a:pos x="45" y="247"/>
                  </a:cxn>
                  <a:cxn ang="0">
                    <a:pos x="0" y="212"/>
                  </a:cxn>
                </a:cxnLst>
                <a:rect l="0" t="0" r="r" b="b"/>
                <a:pathLst>
                  <a:path w="94" h="282">
                    <a:moveTo>
                      <a:pt x="2" y="206"/>
                    </a:moveTo>
                    <a:cubicBezTo>
                      <a:pt x="16" y="177"/>
                      <a:pt x="32" y="149"/>
                      <a:pt x="45" y="119"/>
                    </a:cubicBezTo>
                    <a:cubicBezTo>
                      <a:pt x="53" y="101"/>
                      <a:pt x="60" y="81"/>
                      <a:pt x="68" y="62"/>
                    </a:cubicBezTo>
                    <a:cubicBezTo>
                      <a:pt x="76" y="43"/>
                      <a:pt x="90" y="21"/>
                      <a:pt x="92" y="0"/>
                    </a:cubicBezTo>
                    <a:cubicBezTo>
                      <a:pt x="94" y="35"/>
                      <a:pt x="76" y="61"/>
                      <a:pt x="64" y="91"/>
                    </a:cubicBezTo>
                    <a:cubicBezTo>
                      <a:pt x="54" y="118"/>
                      <a:pt x="48" y="146"/>
                      <a:pt x="45" y="173"/>
                    </a:cubicBezTo>
                    <a:cubicBezTo>
                      <a:pt x="43" y="195"/>
                      <a:pt x="38" y="221"/>
                      <a:pt x="51" y="239"/>
                    </a:cubicBezTo>
                    <a:cubicBezTo>
                      <a:pt x="61" y="253"/>
                      <a:pt x="79" y="265"/>
                      <a:pt x="83" y="282"/>
                    </a:cubicBezTo>
                    <a:cubicBezTo>
                      <a:pt x="70" y="271"/>
                      <a:pt x="59" y="258"/>
                      <a:pt x="45" y="247"/>
                    </a:cubicBezTo>
                    <a:cubicBezTo>
                      <a:pt x="32" y="237"/>
                      <a:pt x="10" y="225"/>
                      <a:pt x="0" y="212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27">
                <a:extLst>
                  <a:ext uri="{FF2B5EF4-FFF2-40B4-BE49-F238E27FC236}">
                    <a16:creationId xmlns:a16="http://schemas.microsoft.com/office/drawing/2014/main" id="{4172D486-A7F7-4344-B542-9ACAE99BF8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70786" y="1905509"/>
                <a:ext cx="50847" cy="152538"/>
              </a:xfrm>
              <a:custGeom>
                <a:avLst/>
                <a:gdLst/>
                <a:ahLst/>
                <a:cxnLst>
                  <a:cxn ang="0">
                    <a:pos x="2" y="206"/>
                  </a:cxn>
                  <a:cxn ang="0">
                    <a:pos x="45" y="119"/>
                  </a:cxn>
                  <a:cxn ang="0">
                    <a:pos x="68" y="62"/>
                  </a:cxn>
                  <a:cxn ang="0">
                    <a:pos x="92" y="0"/>
                  </a:cxn>
                  <a:cxn ang="0">
                    <a:pos x="64" y="91"/>
                  </a:cxn>
                  <a:cxn ang="0">
                    <a:pos x="45" y="173"/>
                  </a:cxn>
                  <a:cxn ang="0">
                    <a:pos x="51" y="239"/>
                  </a:cxn>
                  <a:cxn ang="0">
                    <a:pos x="83" y="282"/>
                  </a:cxn>
                  <a:cxn ang="0">
                    <a:pos x="45" y="247"/>
                  </a:cxn>
                  <a:cxn ang="0">
                    <a:pos x="0" y="212"/>
                  </a:cxn>
                </a:cxnLst>
                <a:rect l="0" t="0" r="r" b="b"/>
                <a:pathLst>
                  <a:path w="94" h="282">
                    <a:moveTo>
                      <a:pt x="2" y="206"/>
                    </a:moveTo>
                    <a:cubicBezTo>
                      <a:pt x="16" y="177"/>
                      <a:pt x="32" y="149"/>
                      <a:pt x="45" y="119"/>
                    </a:cubicBezTo>
                    <a:cubicBezTo>
                      <a:pt x="53" y="101"/>
                      <a:pt x="60" y="81"/>
                      <a:pt x="68" y="62"/>
                    </a:cubicBezTo>
                    <a:cubicBezTo>
                      <a:pt x="76" y="43"/>
                      <a:pt x="90" y="21"/>
                      <a:pt x="92" y="0"/>
                    </a:cubicBezTo>
                    <a:cubicBezTo>
                      <a:pt x="94" y="35"/>
                      <a:pt x="76" y="61"/>
                      <a:pt x="64" y="91"/>
                    </a:cubicBezTo>
                    <a:cubicBezTo>
                      <a:pt x="54" y="118"/>
                      <a:pt x="48" y="146"/>
                      <a:pt x="45" y="173"/>
                    </a:cubicBezTo>
                    <a:cubicBezTo>
                      <a:pt x="43" y="195"/>
                      <a:pt x="38" y="221"/>
                      <a:pt x="51" y="239"/>
                    </a:cubicBezTo>
                    <a:cubicBezTo>
                      <a:pt x="61" y="253"/>
                      <a:pt x="79" y="265"/>
                      <a:pt x="83" y="282"/>
                    </a:cubicBezTo>
                    <a:cubicBezTo>
                      <a:pt x="70" y="271"/>
                      <a:pt x="59" y="258"/>
                      <a:pt x="45" y="247"/>
                    </a:cubicBezTo>
                    <a:cubicBezTo>
                      <a:pt x="32" y="237"/>
                      <a:pt x="10" y="225"/>
                      <a:pt x="0" y="212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28">
                <a:extLst>
                  <a:ext uri="{FF2B5EF4-FFF2-40B4-BE49-F238E27FC236}">
                    <a16:creationId xmlns:a16="http://schemas.microsoft.com/office/drawing/2014/main" id="{2DA97042-A9D3-4451-9667-D9F44E2CA3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4993" y="2065605"/>
                <a:ext cx="55656" cy="19010"/>
              </a:xfrm>
              <a:custGeom>
                <a:avLst/>
                <a:gdLst/>
                <a:ahLst/>
                <a:cxnLst>
                  <a:cxn ang="0">
                    <a:pos x="58" y="31"/>
                  </a:cxn>
                  <a:cxn ang="0">
                    <a:pos x="0" y="0"/>
                  </a:cxn>
                  <a:cxn ang="0">
                    <a:pos x="103" y="1"/>
                  </a:cxn>
                  <a:cxn ang="0">
                    <a:pos x="54" y="35"/>
                  </a:cxn>
                </a:cxnLst>
                <a:rect l="0" t="0" r="r" b="b"/>
                <a:pathLst>
                  <a:path w="103" h="35">
                    <a:moveTo>
                      <a:pt x="58" y="31"/>
                    </a:moveTo>
                    <a:cubicBezTo>
                      <a:pt x="43" y="30"/>
                      <a:pt x="9" y="15"/>
                      <a:pt x="0" y="0"/>
                    </a:cubicBezTo>
                    <a:cubicBezTo>
                      <a:pt x="33" y="15"/>
                      <a:pt x="71" y="24"/>
                      <a:pt x="103" y="1"/>
                    </a:cubicBezTo>
                    <a:cubicBezTo>
                      <a:pt x="100" y="13"/>
                      <a:pt x="67" y="35"/>
                      <a:pt x="54" y="35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29">
                <a:extLst>
                  <a:ext uri="{FF2B5EF4-FFF2-40B4-BE49-F238E27FC236}">
                    <a16:creationId xmlns:a16="http://schemas.microsoft.com/office/drawing/2014/main" id="{08F48353-ABAC-4147-B25D-D51177C27C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44993" y="2065605"/>
                <a:ext cx="55656" cy="19010"/>
              </a:xfrm>
              <a:custGeom>
                <a:avLst/>
                <a:gdLst/>
                <a:ahLst/>
                <a:cxnLst>
                  <a:cxn ang="0">
                    <a:pos x="58" y="31"/>
                  </a:cxn>
                  <a:cxn ang="0">
                    <a:pos x="0" y="0"/>
                  </a:cxn>
                  <a:cxn ang="0">
                    <a:pos x="103" y="1"/>
                  </a:cxn>
                  <a:cxn ang="0">
                    <a:pos x="54" y="35"/>
                  </a:cxn>
                </a:cxnLst>
                <a:rect l="0" t="0" r="r" b="b"/>
                <a:pathLst>
                  <a:path w="103" h="35">
                    <a:moveTo>
                      <a:pt x="58" y="31"/>
                    </a:moveTo>
                    <a:cubicBezTo>
                      <a:pt x="43" y="30"/>
                      <a:pt x="9" y="15"/>
                      <a:pt x="0" y="0"/>
                    </a:cubicBezTo>
                    <a:cubicBezTo>
                      <a:pt x="33" y="15"/>
                      <a:pt x="71" y="24"/>
                      <a:pt x="103" y="1"/>
                    </a:cubicBezTo>
                    <a:cubicBezTo>
                      <a:pt x="100" y="13"/>
                      <a:pt x="67" y="35"/>
                      <a:pt x="54" y="35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30">
                <a:extLst>
                  <a:ext uri="{FF2B5EF4-FFF2-40B4-BE49-F238E27FC236}">
                    <a16:creationId xmlns:a16="http://schemas.microsoft.com/office/drawing/2014/main" id="{1059C170-954A-4952-BD5F-0E7196C25A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5348" y="1732357"/>
                <a:ext cx="92531" cy="9207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5" y="1"/>
                  </a:cxn>
                  <a:cxn ang="0">
                    <a:pos x="96" y="95"/>
                  </a:cxn>
                  <a:cxn ang="0">
                    <a:pos x="171" y="160"/>
                  </a:cxn>
                  <a:cxn ang="0">
                    <a:pos x="105" y="152"/>
                  </a:cxn>
                  <a:cxn ang="0">
                    <a:pos x="78" y="94"/>
                  </a:cxn>
                  <a:cxn ang="0">
                    <a:pos x="0" y="4"/>
                  </a:cxn>
                </a:cxnLst>
                <a:rect l="0" t="0" r="r" b="b"/>
                <a:pathLst>
                  <a:path w="171" h="170">
                    <a:moveTo>
                      <a:pt x="2" y="2"/>
                    </a:moveTo>
                    <a:cubicBezTo>
                      <a:pt x="16" y="2"/>
                      <a:pt x="30" y="0"/>
                      <a:pt x="45" y="1"/>
                    </a:cubicBezTo>
                    <a:cubicBezTo>
                      <a:pt x="65" y="33"/>
                      <a:pt x="86" y="58"/>
                      <a:pt x="96" y="95"/>
                    </a:cubicBezTo>
                    <a:cubicBezTo>
                      <a:pt x="108" y="139"/>
                      <a:pt x="121" y="160"/>
                      <a:pt x="171" y="160"/>
                    </a:cubicBezTo>
                    <a:cubicBezTo>
                      <a:pt x="146" y="163"/>
                      <a:pt x="122" y="170"/>
                      <a:pt x="105" y="152"/>
                    </a:cubicBezTo>
                    <a:cubicBezTo>
                      <a:pt x="90" y="136"/>
                      <a:pt x="86" y="114"/>
                      <a:pt x="78" y="94"/>
                    </a:cubicBezTo>
                    <a:cubicBezTo>
                      <a:pt x="65" y="60"/>
                      <a:pt x="48" y="2"/>
                      <a:pt x="0" y="4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31">
                <a:extLst>
                  <a:ext uri="{FF2B5EF4-FFF2-40B4-BE49-F238E27FC236}">
                    <a16:creationId xmlns:a16="http://schemas.microsoft.com/office/drawing/2014/main" id="{008AF349-D262-42CC-AD01-733581C5A8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25348" y="1732357"/>
                <a:ext cx="92531" cy="9207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5" y="1"/>
                  </a:cxn>
                  <a:cxn ang="0">
                    <a:pos x="96" y="95"/>
                  </a:cxn>
                  <a:cxn ang="0">
                    <a:pos x="171" y="160"/>
                  </a:cxn>
                  <a:cxn ang="0">
                    <a:pos x="105" y="152"/>
                  </a:cxn>
                  <a:cxn ang="0">
                    <a:pos x="78" y="94"/>
                  </a:cxn>
                  <a:cxn ang="0">
                    <a:pos x="0" y="4"/>
                  </a:cxn>
                </a:cxnLst>
                <a:rect l="0" t="0" r="r" b="b"/>
                <a:pathLst>
                  <a:path w="171" h="170">
                    <a:moveTo>
                      <a:pt x="2" y="2"/>
                    </a:moveTo>
                    <a:cubicBezTo>
                      <a:pt x="16" y="2"/>
                      <a:pt x="30" y="0"/>
                      <a:pt x="45" y="1"/>
                    </a:cubicBezTo>
                    <a:cubicBezTo>
                      <a:pt x="65" y="33"/>
                      <a:pt x="86" y="58"/>
                      <a:pt x="96" y="95"/>
                    </a:cubicBezTo>
                    <a:cubicBezTo>
                      <a:pt x="108" y="139"/>
                      <a:pt x="121" y="160"/>
                      <a:pt x="171" y="160"/>
                    </a:cubicBezTo>
                    <a:cubicBezTo>
                      <a:pt x="146" y="163"/>
                      <a:pt x="122" y="170"/>
                      <a:pt x="105" y="152"/>
                    </a:cubicBezTo>
                    <a:cubicBezTo>
                      <a:pt x="90" y="136"/>
                      <a:pt x="86" y="114"/>
                      <a:pt x="78" y="94"/>
                    </a:cubicBezTo>
                    <a:cubicBezTo>
                      <a:pt x="65" y="60"/>
                      <a:pt x="48" y="2"/>
                      <a:pt x="0" y="4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2">
                <a:extLst>
                  <a:ext uri="{FF2B5EF4-FFF2-40B4-BE49-F238E27FC236}">
                    <a16:creationId xmlns:a16="http://schemas.microsoft.com/office/drawing/2014/main" id="{3BE3F685-FAD7-4430-922C-334E25893C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1818476"/>
                <a:ext cx="41227" cy="136277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38" y="8"/>
                  </a:cxn>
                  <a:cxn ang="0">
                    <a:pos x="56" y="33"/>
                  </a:cxn>
                  <a:cxn ang="0">
                    <a:pos x="71" y="121"/>
                  </a:cxn>
                  <a:cxn ang="0">
                    <a:pos x="1" y="252"/>
                  </a:cxn>
                  <a:cxn ang="0">
                    <a:pos x="23" y="193"/>
                  </a:cxn>
                  <a:cxn ang="0">
                    <a:pos x="44" y="134"/>
                  </a:cxn>
                  <a:cxn ang="0">
                    <a:pos x="47" y="67"/>
                  </a:cxn>
                  <a:cxn ang="0">
                    <a:pos x="20" y="24"/>
                  </a:cxn>
                </a:cxnLst>
                <a:rect l="0" t="0" r="r" b="b"/>
                <a:pathLst>
                  <a:path w="76" h="252">
                    <a:moveTo>
                      <a:pt x="18" y="22"/>
                    </a:moveTo>
                    <a:cubicBezTo>
                      <a:pt x="24" y="10"/>
                      <a:pt x="23" y="0"/>
                      <a:pt x="38" y="8"/>
                    </a:cubicBezTo>
                    <a:cubicBezTo>
                      <a:pt x="46" y="11"/>
                      <a:pt x="52" y="26"/>
                      <a:pt x="56" y="33"/>
                    </a:cubicBezTo>
                    <a:cubicBezTo>
                      <a:pt x="68" y="57"/>
                      <a:pt x="76" y="94"/>
                      <a:pt x="71" y="121"/>
                    </a:cubicBezTo>
                    <a:cubicBezTo>
                      <a:pt x="63" y="165"/>
                      <a:pt x="27" y="216"/>
                      <a:pt x="1" y="252"/>
                    </a:cubicBezTo>
                    <a:cubicBezTo>
                      <a:pt x="0" y="233"/>
                      <a:pt x="17" y="209"/>
                      <a:pt x="23" y="193"/>
                    </a:cubicBezTo>
                    <a:cubicBezTo>
                      <a:pt x="30" y="174"/>
                      <a:pt x="39" y="154"/>
                      <a:pt x="44" y="134"/>
                    </a:cubicBezTo>
                    <a:cubicBezTo>
                      <a:pt x="50" y="112"/>
                      <a:pt x="49" y="90"/>
                      <a:pt x="47" y="67"/>
                    </a:cubicBezTo>
                    <a:cubicBezTo>
                      <a:pt x="45" y="44"/>
                      <a:pt x="36" y="37"/>
                      <a:pt x="20" y="24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3">
                <a:extLst>
                  <a:ext uri="{FF2B5EF4-FFF2-40B4-BE49-F238E27FC236}">
                    <a16:creationId xmlns:a16="http://schemas.microsoft.com/office/drawing/2014/main" id="{CA373184-0C5C-4F40-BF25-1E4239B09B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46966" y="1818476"/>
                <a:ext cx="41227" cy="136277"/>
              </a:xfrm>
              <a:custGeom>
                <a:avLst/>
                <a:gdLst/>
                <a:ahLst/>
                <a:cxnLst>
                  <a:cxn ang="0">
                    <a:pos x="18" y="22"/>
                  </a:cxn>
                  <a:cxn ang="0">
                    <a:pos x="38" y="8"/>
                  </a:cxn>
                  <a:cxn ang="0">
                    <a:pos x="56" y="33"/>
                  </a:cxn>
                  <a:cxn ang="0">
                    <a:pos x="71" y="121"/>
                  </a:cxn>
                  <a:cxn ang="0">
                    <a:pos x="1" y="252"/>
                  </a:cxn>
                  <a:cxn ang="0">
                    <a:pos x="23" y="193"/>
                  </a:cxn>
                  <a:cxn ang="0">
                    <a:pos x="44" y="134"/>
                  </a:cxn>
                  <a:cxn ang="0">
                    <a:pos x="47" y="67"/>
                  </a:cxn>
                  <a:cxn ang="0">
                    <a:pos x="20" y="24"/>
                  </a:cxn>
                </a:cxnLst>
                <a:rect l="0" t="0" r="r" b="b"/>
                <a:pathLst>
                  <a:path w="76" h="252">
                    <a:moveTo>
                      <a:pt x="18" y="22"/>
                    </a:moveTo>
                    <a:cubicBezTo>
                      <a:pt x="24" y="10"/>
                      <a:pt x="23" y="0"/>
                      <a:pt x="38" y="8"/>
                    </a:cubicBezTo>
                    <a:cubicBezTo>
                      <a:pt x="46" y="11"/>
                      <a:pt x="52" y="26"/>
                      <a:pt x="56" y="33"/>
                    </a:cubicBezTo>
                    <a:cubicBezTo>
                      <a:pt x="68" y="57"/>
                      <a:pt x="76" y="94"/>
                      <a:pt x="71" y="121"/>
                    </a:cubicBezTo>
                    <a:cubicBezTo>
                      <a:pt x="63" y="165"/>
                      <a:pt x="27" y="216"/>
                      <a:pt x="1" y="252"/>
                    </a:cubicBezTo>
                    <a:cubicBezTo>
                      <a:pt x="0" y="233"/>
                      <a:pt x="17" y="209"/>
                      <a:pt x="23" y="193"/>
                    </a:cubicBezTo>
                    <a:cubicBezTo>
                      <a:pt x="30" y="174"/>
                      <a:pt x="39" y="154"/>
                      <a:pt x="44" y="134"/>
                    </a:cubicBezTo>
                    <a:cubicBezTo>
                      <a:pt x="50" y="112"/>
                      <a:pt x="49" y="90"/>
                      <a:pt x="47" y="67"/>
                    </a:cubicBezTo>
                    <a:cubicBezTo>
                      <a:pt x="45" y="44"/>
                      <a:pt x="36" y="37"/>
                      <a:pt x="20" y="24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34">
                <a:extLst>
                  <a:ext uri="{FF2B5EF4-FFF2-40B4-BE49-F238E27FC236}">
                    <a16:creationId xmlns:a16="http://schemas.microsoft.com/office/drawing/2014/main" id="{E8C5B0E7-5430-4CCB-A953-441F111CD2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8547" y="1626314"/>
                <a:ext cx="230869" cy="99632"/>
              </a:xfrm>
              <a:custGeom>
                <a:avLst/>
                <a:gdLst/>
                <a:ahLst/>
                <a:cxnLst>
                  <a:cxn ang="0">
                    <a:pos x="23" y="85"/>
                  </a:cxn>
                  <a:cxn ang="0">
                    <a:pos x="77" y="64"/>
                  </a:cxn>
                  <a:cxn ang="0">
                    <a:pos x="156" y="58"/>
                  </a:cxn>
                  <a:cxn ang="0">
                    <a:pos x="269" y="119"/>
                  </a:cxn>
                  <a:cxn ang="0">
                    <a:pos x="172" y="54"/>
                  </a:cxn>
                  <a:cxn ang="0">
                    <a:pos x="208" y="50"/>
                  </a:cxn>
                  <a:cxn ang="0">
                    <a:pos x="179" y="40"/>
                  </a:cxn>
                  <a:cxn ang="0">
                    <a:pos x="241" y="27"/>
                  </a:cxn>
                  <a:cxn ang="0">
                    <a:pos x="309" y="70"/>
                  </a:cxn>
                  <a:cxn ang="0">
                    <a:pos x="349" y="126"/>
                  </a:cxn>
                  <a:cxn ang="0">
                    <a:pos x="427" y="184"/>
                  </a:cxn>
                  <a:cxn ang="0">
                    <a:pos x="366" y="112"/>
                  </a:cxn>
                  <a:cxn ang="0">
                    <a:pos x="304" y="45"/>
                  </a:cxn>
                  <a:cxn ang="0">
                    <a:pos x="215" y="11"/>
                  </a:cxn>
                  <a:cxn ang="0">
                    <a:pos x="140" y="21"/>
                  </a:cxn>
                  <a:cxn ang="0">
                    <a:pos x="142" y="40"/>
                  </a:cxn>
                  <a:cxn ang="0">
                    <a:pos x="77" y="53"/>
                  </a:cxn>
                  <a:cxn ang="0">
                    <a:pos x="4" y="104"/>
                  </a:cxn>
                  <a:cxn ang="0">
                    <a:pos x="31" y="83"/>
                  </a:cxn>
                </a:cxnLst>
                <a:rect l="0" t="0" r="r" b="b"/>
                <a:pathLst>
                  <a:path w="427" h="184">
                    <a:moveTo>
                      <a:pt x="23" y="85"/>
                    </a:moveTo>
                    <a:cubicBezTo>
                      <a:pt x="37" y="68"/>
                      <a:pt x="57" y="66"/>
                      <a:pt x="77" y="64"/>
                    </a:cubicBezTo>
                    <a:cubicBezTo>
                      <a:pt x="103" y="61"/>
                      <a:pt x="130" y="55"/>
                      <a:pt x="156" y="58"/>
                    </a:cubicBezTo>
                    <a:cubicBezTo>
                      <a:pt x="198" y="62"/>
                      <a:pt x="239" y="91"/>
                      <a:pt x="269" y="119"/>
                    </a:cubicBezTo>
                    <a:cubicBezTo>
                      <a:pt x="273" y="77"/>
                      <a:pt x="194" y="71"/>
                      <a:pt x="172" y="54"/>
                    </a:cubicBezTo>
                    <a:cubicBezTo>
                      <a:pt x="185" y="53"/>
                      <a:pt x="195" y="49"/>
                      <a:pt x="208" y="50"/>
                    </a:cubicBezTo>
                    <a:cubicBezTo>
                      <a:pt x="200" y="44"/>
                      <a:pt x="191" y="39"/>
                      <a:pt x="179" y="40"/>
                    </a:cubicBezTo>
                    <a:cubicBezTo>
                      <a:pt x="188" y="23"/>
                      <a:pt x="224" y="24"/>
                      <a:pt x="241" y="27"/>
                    </a:cubicBezTo>
                    <a:cubicBezTo>
                      <a:pt x="272" y="31"/>
                      <a:pt x="292" y="46"/>
                      <a:pt x="309" y="70"/>
                    </a:cubicBezTo>
                    <a:cubicBezTo>
                      <a:pt x="323" y="87"/>
                      <a:pt x="334" y="110"/>
                      <a:pt x="349" y="126"/>
                    </a:cubicBezTo>
                    <a:cubicBezTo>
                      <a:pt x="371" y="148"/>
                      <a:pt x="404" y="162"/>
                      <a:pt x="427" y="184"/>
                    </a:cubicBezTo>
                    <a:cubicBezTo>
                      <a:pt x="418" y="150"/>
                      <a:pt x="386" y="138"/>
                      <a:pt x="366" y="112"/>
                    </a:cubicBezTo>
                    <a:cubicBezTo>
                      <a:pt x="347" y="87"/>
                      <a:pt x="331" y="64"/>
                      <a:pt x="304" y="45"/>
                    </a:cubicBezTo>
                    <a:cubicBezTo>
                      <a:pt x="277" y="26"/>
                      <a:pt x="245" y="15"/>
                      <a:pt x="215" y="11"/>
                    </a:cubicBezTo>
                    <a:cubicBezTo>
                      <a:pt x="195" y="9"/>
                      <a:pt x="152" y="0"/>
                      <a:pt x="140" y="21"/>
                    </a:cubicBezTo>
                    <a:cubicBezTo>
                      <a:pt x="155" y="31"/>
                      <a:pt x="175" y="38"/>
                      <a:pt x="142" y="40"/>
                    </a:cubicBezTo>
                    <a:cubicBezTo>
                      <a:pt x="116" y="42"/>
                      <a:pt x="101" y="45"/>
                      <a:pt x="77" y="53"/>
                    </a:cubicBezTo>
                    <a:cubicBezTo>
                      <a:pt x="57" y="59"/>
                      <a:pt x="0" y="74"/>
                      <a:pt x="4" y="104"/>
                    </a:cubicBezTo>
                    <a:cubicBezTo>
                      <a:pt x="11" y="95"/>
                      <a:pt x="20" y="87"/>
                      <a:pt x="31" y="83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35">
                <a:extLst>
                  <a:ext uri="{FF2B5EF4-FFF2-40B4-BE49-F238E27FC236}">
                    <a16:creationId xmlns:a16="http://schemas.microsoft.com/office/drawing/2014/main" id="{6DE0D5AB-3D7E-4169-B739-391F6DFF4C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68547" y="1626314"/>
                <a:ext cx="230869" cy="99632"/>
              </a:xfrm>
              <a:custGeom>
                <a:avLst/>
                <a:gdLst/>
                <a:ahLst/>
                <a:cxnLst>
                  <a:cxn ang="0">
                    <a:pos x="23" y="85"/>
                  </a:cxn>
                  <a:cxn ang="0">
                    <a:pos x="77" y="64"/>
                  </a:cxn>
                  <a:cxn ang="0">
                    <a:pos x="156" y="58"/>
                  </a:cxn>
                  <a:cxn ang="0">
                    <a:pos x="269" y="119"/>
                  </a:cxn>
                  <a:cxn ang="0">
                    <a:pos x="172" y="54"/>
                  </a:cxn>
                  <a:cxn ang="0">
                    <a:pos x="208" y="50"/>
                  </a:cxn>
                  <a:cxn ang="0">
                    <a:pos x="179" y="40"/>
                  </a:cxn>
                  <a:cxn ang="0">
                    <a:pos x="241" y="27"/>
                  </a:cxn>
                  <a:cxn ang="0">
                    <a:pos x="309" y="70"/>
                  </a:cxn>
                  <a:cxn ang="0">
                    <a:pos x="349" y="126"/>
                  </a:cxn>
                  <a:cxn ang="0">
                    <a:pos x="427" y="184"/>
                  </a:cxn>
                  <a:cxn ang="0">
                    <a:pos x="366" y="112"/>
                  </a:cxn>
                  <a:cxn ang="0">
                    <a:pos x="304" y="45"/>
                  </a:cxn>
                  <a:cxn ang="0">
                    <a:pos x="215" y="11"/>
                  </a:cxn>
                  <a:cxn ang="0">
                    <a:pos x="140" y="21"/>
                  </a:cxn>
                  <a:cxn ang="0">
                    <a:pos x="142" y="40"/>
                  </a:cxn>
                  <a:cxn ang="0">
                    <a:pos x="77" y="53"/>
                  </a:cxn>
                  <a:cxn ang="0">
                    <a:pos x="4" y="104"/>
                  </a:cxn>
                  <a:cxn ang="0">
                    <a:pos x="31" y="83"/>
                  </a:cxn>
                </a:cxnLst>
                <a:rect l="0" t="0" r="r" b="b"/>
                <a:pathLst>
                  <a:path w="427" h="184">
                    <a:moveTo>
                      <a:pt x="23" y="85"/>
                    </a:moveTo>
                    <a:cubicBezTo>
                      <a:pt x="37" y="68"/>
                      <a:pt x="57" y="66"/>
                      <a:pt x="77" y="64"/>
                    </a:cubicBezTo>
                    <a:cubicBezTo>
                      <a:pt x="103" y="61"/>
                      <a:pt x="130" y="55"/>
                      <a:pt x="156" y="58"/>
                    </a:cubicBezTo>
                    <a:cubicBezTo>
                      <a:pt x="198" y="62"/>
                      <a:pt x="239" y="91"/>
                      <a:pt x="269" y="119"/>
                    </a:cubicBezTo>
                    <a:cubicBezTo>
                      <a:pt x="273" y="77"/>
                      <a:pt x="194" y="71"/>
                      <a:pt x="172" y="54"/>
                    </a:cubicBezTo>
                    <a:cubicBezTo>
                      <a:pt x="185" y="53"/>
                      <a:pt x="195" y="49"/>
                      <a:pt x="208" y="50"/>
                    </a:cubicBezTo>
                    <a:cubicBezTo>
                      <a:pt x="200" y="44"/>
                      <a:pt x="191" y="39"/>
                      <a:pt x="179" y="40"/>
                    </a:cubicBezTo>
                    <a:cubicBezTo>
                      <a:pt x="188" y="23"/>
                      <a:pt x="224" y="24"/>
                      <a:pt x="241" y="27"/>
                    </a:cubicBezTo>
                    <a:cubicBezTo>
                      <a:pt x="272" y="31"/>
                      <a:pt x="292" y="46"/>
                      <a:pt x="309" y="70"/>
                    </a:cubicBezTo>
                    <a:cubicBezTo>
                      <a:pt x="323" y="87"/>
                      <a:pt x="334" y="110"/>
                      <a:pt x="349" y="126"/>
                    </a:cubicBezTo>
                    <a:cubicBezTo>
                      <a:pt x="371" y="148"/>
                      <a:pt x="404" y="162"/>
                      <a:pt x="427" y="184"/>
                    </a:cubicBezTo>
                    <a:cubicBezTo>
                      <a:pt x="418" y="150"/>
                      <a:pt x="386" y="138"/>
                      <a:pt x="366" y="112"/>
                    </a:cubicBezTo>
                    <a:cubicBezTo>
                      <a:pt x="347" y="87"/>
                      <a:pt x="331" y="64"/>
                      <a:pt x="304" y="45"/>
                    </a:cubicBezTo>
                    <a:cubicBezTo>
                      <a:pt x="277" y="26"/>
                      <a:pt x="245" y="15"/>
                      <a:pt x="215" y="11"/>
                    </a:cubicBezTo>
                    <a:cubicBezTo>
                      <a:pt x="195" y="9"/>
                      <a:pt x="152" y="0"/>
                      <a:pt x="140" y="21"/>
                    </a:cubicBezTo>
                    <a:cubicBezTo>
                      <a:pt x="155" y="31"/>
                      <a:pt x="175" y="38"/>
                      <a:pt x="142" y="40"/>
                    </a:cubicBezTo>
                    <a:cubicBezTo>
                      <a:pt x="116" y="42"/>
                      <a:pt x="101" y="45"/>
                      <a:pt x="77" y="53"/>
                    </a:cubicBezTo>
                    <a:cubicBezTo>
                      <a:pt x="57" y="59"/>
                      <a:pt x="0" y="74"/>
                      <a:pt x="4" y="104"/>
                    </a:cubicBezTo>
                    <a:cubicBezTo>
                      <a:pt x="11" y="95"/>
                      <a:pt x="20" y="87"/>
                      <a:pt x="31" y="83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6">
                <a:extLst>
                  <a:ext uri="{FF2B5EF4-FFF2-40B4-BE49-F238E27FC236}">
                    <a16:creationId xmlns:a16="http://schemas.microsoft.com/office/drawing/2014/main" id="{169C6302-F3EE-484B-B0C5-13C1C4B8C0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5056" y="1725258"/>
                <a:ext cx="86576" cy="168341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97" y="108"/>
                  </a:cxn>
                  <a:cxn ang="0">
                    <a:pos x="119" y="190"/>
                  </a:cxn>
                  <a:cxn ang="0">
                    <a:pos x="123" y="161"/>
                  </a:cxn>
                  <a:cxn ang="0">
                    <a:pos x="150" y="311"/>
                  </a:cxn>
                  <a:cxn ang="0">
                    <a:pos x="151" y="261"/>
                  </a:cxn>
                  <a:cxn ang="0">
                    <a:pos x="146" y="206"/>
                  </a:cxn>
                  <a:cxn ang="0">
                    <a:pos x="121" y="103"/>
                  </a:cxn>
                  <a:cxn ang="0">
                    <a:pos x="142" y="128"/>
                  </a:cxn>
                  <a:cxn ang="0">
                    <a:pos x="111" y="31"/>
                  </a:cxn>
                  <a:cxn ang="0">
                    <a:pos x="101" y="81"/>
                  </a:cxn>
                  <a:cxn ang="0">
                    <a:pos x="60" y="31"/>
                  </a:cxn>
                  <a:cxn ang="0">
                    <a:pos x="0" y="1"/>
                  </a:cxn>
                </a:cxnLst>
                <a:rect l="0" t="0" r="r" b="b"/>
                <a:pathLst>
                  <a:path w="160" h="311">
                    <a:moveTo>
                      <a:pt x="54" y="48"/>
                    </a:moveTo>
                    <a:cubicBezTo>
                      <a:pt x="78" y="45"/>
                      <a:pt x="88" y="91"/>
                      <a:pt x="97" y="108"/>
                    </a:cubicBezTo>
                    <a:cubicBezTo>
                      <a:pt x="109" y="133"/>
                      <a:pt x="120" y="159"/>
                      <a:pt x="119" y="190"/>
                    </a:cubicBezTo>
                    <a:cubicBezTo>
                      <a:pt x="119" y="180"/>
                      <a:pt x="124" y="171"/>
                      <a:pt x="123" y="161"/>
                    </a:cubicBezTo>
                    <a:cubicBezTo>
                      <a:pt x="148" y="198"/>
                      <a:pt x="150" y="265"/>
                      <a:pt x="150" y="311"/>
                    </a:cubicBezTo>
                    <a:cubicBezTo>
                      <a:pt x="160" y="296"/>
                      <a:pt x="155" y="276"/>
                      <a:pt x="151" y="261"/>
                    </a:cubicBezTo>
                    <a:cubicBezTo>
                      <a:pt x="147" y="243"/>
                      <a:pt x="146" y="226"/>
                      <a:pt x="146" y="206"/>
                    </a:cubicBezTo>
                    <a:cubicBezTo>
                      <a:pt x="146" y="169"/>
                      <a:pt x="140" y="133"/>
                      <a:pt x="121" y="103"/>
                    </a:cubicBezTo>
                    <a:cubicBezTo>
                      <a:pt x="132" y="110"/>
                      <a:pt x="137" y="115"/>
                      <a:pt x="142" y="128"/>
                    </a:cubicBezTo>
                    <a:cubicBezTo>
                      <a:pt x="144" y="100"/>
                      <a:pt x="126" y="55"/>
                      <a:pt x="111" y="31"/>
                    </a:cubicBezTo>
                    <a:cubicBezTo>
                      <a:pt x="111" y="52"/>
                      <a:pt x="105" y="63"/>
                      <a:pt x="101" y="81"/>
                    </a:cubicBezTo>
                    <a:cubicBezTo>
                      <a:pt x="78" y="76"/>
                      <a:pt x="73" y="47"/>
                      <a:pt x="60" y="31"/>
                    </a:cubicBezTo>
                    <a:cubicBezTo>
                      <a:pt x="47" y="15"/>
                      <a:pt x="20" y="0"/>
                      <a:pt x="0" y="1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7">
                <a:extLst>
                  <a:ext uri="{FF2B5EF4-FFF2-40B4-BE49-F238E27FC236}">
                    <a16:creationId xmlns:a16="http://schemas.microsoft.com/office/drawing/2014/main" id="{AA000234-C8AC-4382-8BA0-18DCC2B09D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5056" y="1725258"/>
                <a:ext cx="86576" cy="168341"/>
              </a:xfrm>
              <a:custGeom>
                <a:avLst/>
                <a:gdLst/>
                <a:ahLst/>
                <a:cxnLst>
                  <a:cxn ang="0">
                    <a:pos x="54" y="48"/>
                  </a:cxn>
                  <a:cxn ang="0">
                    <a:pos x="97" y="108"/>
                  </a:cxn>
                  <a:cxn ang="0">
                    <a:pos x="119" y="190"/>
                  </a:cxn>
                  <a:cxn ang="0">
                    <a:pos x="123" y="161"/>
                  </a:cxn>
                  <a:cxn ang="0">
                    <a:pos x="150" y="311"/>
                  </a:cxn>
                  <a:cxn ang="0">
                    <a:pos x="151" y="261"/>
                  </a:cxn>
                  <a:cxn ang="0">
                    <a:pos x="146" y="206"/>
                  </a:cxn>
                  <a:cxn ang="0">
                    <a:pos x="121" y="103"/>
                  </a:cxn>
                  <a:cxn ang="0">
                    <a:pos x="142" y="128"/>
                  </a:cxn>
                  <a:cxn ang="0">
                    <a:pos x="111" y="31"/>
                  </a:cxn>
                  <a:cxn ang="0">
                    <a:pos x="101" y="81"/>
                  </a:cxn>
                  <a:cxn ang="0">
                    <a:pos x="60" y="31"/>
                  </a:cxn>
                  <a:cxn ang="0">
                    <a:pos x="0" y="1"/>
                  </a:cxn>
                </a:cxnLst>
                <a:rect l="0" t="0" r="r" b="b"/>
                <a:pathLst>
                  <a:path w="160" h="311">
                    <a:moveTo>
                      <a:pt x="54" y="48"/>
                    </a:moveTo>
                    <a:cubicBezTo>
                      <a:pt x="78" y="45"/>
                      <a:pt x="88" y="91"/>
                      <a:pt x="97" y="108"/>
                    </a:cubicBezTo>
                    <a:cubicBezTo>
                      <a:pt x="109" y="133"/>
                      <a:pt x="120" y="159"/>
                      <a:pt x="119" y="190"/>
                    </a:cubicBezTo>
                    <a:cubicBezTo>
                      <a:pt x="119" y="180"/>
                      <a:pt x="124" y="171"/>
                      <a:pt x="123" y="161"/>
                    </a:cubicBezTo>
                    <a:cubicBezTo>
                      <a:pt x="148" y="198"/>
                      <a:pt x="150" y="265"/>
                      <a:pt x="150" y="311"/>
                    </a:cubicBezTo>
                    <a:cubicBezTo>
                      <a:pt x="160" y="296"/>
                      <a:pt x="155" y="276"/>
                      <a:pt x="151" y="261"/>
                    </a:cubicBezTo>
                    <a:cubicBezTo>
                      <a:pt x="147" y="243"/>
                      <a:pt x="146" y="226"/>
                      <a:pt x="146" y="206"/>
                    </a:cubicBezTo>
                    <a:cubicBezTo>
                      <a:pt x="146" y="169"/>
                      <a:pt x="140" y="133"/>
                      <a:pt x="121" y="103"/>
                    </a:cubicBezTo>
                    <a:cubicBezTo>
                      <a:pt x="132" y="110"/>
                      <a:pt x="137" y="115"/>
                      <a:pt x="142" y="128"/>
                    </a:cubicBezTo>
                    <a:cubicBezTo>
                      <a:pt x="144" y="100"/>
                      <a:pt x="126" y="55"/>
                      <a:pt x="111" y="31"/>
                    </a:cubicBezTo>
                    <a:cubicBezTo>
                      <a:pt x="111" y="52"/>
                      <a:pt x="105" y="63"/>
                      <a:pt x="101" y="81"/>
                    </a:cubicBezTo>
                    <a:cubicBezTo>
                      <a:pt x="78" y="76"/>
                      <a:pt x="73" y="47"/>
                      <a:pt x="60" y="31"/>
                    </a:cubicBezTo>
                    <a:cubicBezTo>
                      <a:pt x="47" y="15"/>
                      <a:pt x="20" y="0"/>
                      <a:pt x="0" y="1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8">
                <a:extLst>
                  <a:ext uri="{FF2B5EF4-FFF2-40B4-BE49-F238E27FC236}">
                    <a16:creationId xmlns:a16="http://schemas.microsoft.com/office/drawing/2014/main" id="{D33EB19E-71CB-4C8C-849A-BB0021692A6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7498" y="1934139"/>
                <a:ext cx="80621" cy="140629"/>
              </a:xfrm>
              <a:custGeom>
                <a:avLst/>
                <a:gdLst/>
                <a:ahLst/>
                <a:cxnLst>
                  <a:cxn ang="0">
                    <a:pos x="137" y="23"/>
                  </a:cxn>
                  <a:cxn ang="0">
                    <a:pos x="149" y="0"/>
                  </a:cxn>
                  <a:cxn ang="0">
                    <a:pos x="70" y="149"/>
                  </a:cxn>
                  <a:cxn ang="0">
                    <a:pos x="32" y="208"/>
                  </a:cxn>
                  <a:cxn ang="0">
                    <a:pos x="0" y="260"/>
                  </a:cxn>
                  <a:cxn ang="0">
                    <a:pos x="23" y="208"/>
                  </a:cxn>
                  <a:cxn ang="0">
                    <a:pos x="65" y="145"/>
                  </a:cxn>
                  <a:cxn ang="0">
                    <a:pos x="86" y="93"/>
                  </a:cxn>
                  <a:cxn ang="0">
                    <a:pos x="110" y="46"/>
                  </a:cxn>
                </a:cxnLst>
                <a:rect l="0" t="0" r="r" b="b"/>
                <a:pathLst>
                  <a:path w="149" h="260">
                    <a:moveTo>
                      <a:pt x="137" y="23"/>
                    </a:moveTo>
                    <a:cubicBezTo>
                      <a:pt x="144" y="17"/>
                      <a:pt x="146" y="9"/>
                      <a:pt x="149" y="0"/>
                    </a:cubicBezTo>
                    <a:cubicBezTo>
                      <a:pt x="120" y="47"/>
                      <a:pt x="103" y="105"/>
                      <a:pt x="70" y="149"/>
                    </a:cubicBezTo>
                    <a:cubicBezTo>
                      <a:pt x="56" y="169"/>
                      <a:pt x="42" y="185"/>
                      <a:pt x="32" y="208"/>
                    </a:cubicBezTo>
                    <a:cubicBezTo>
                      <a:pt x="24" y="229"/>
                      <a:pt x="12" y="241"/>
                      <a:pt x="0" y="260"/>
                    </a:cubicBezTo>
                    <a:cubicBezTo>
                      <a:pt x="9" y="244"/>
                      <a:pt x="13" y="224"/>
                      <a:pt x="23" y="208"/>
                    </a:cubicBezTo>
                    <a:cubicBezTo>
                      <a:pt x="36" y="187"/>
                      <a:pt x="55" y="168"/>
                      <a:pt x="65" y="145"/>
                    </a:cubicBezTo>
                    <a:cubicBezTo>
                      <a:pt x="72" y="128"/>
                      <a:pt x="77" y="108"/>
                      <a:pt x="86" y="93"/>
                    </a:cubicBezTo>
                    <a:cubicBezTo>
                      <a:pt x="96" y="78"/>
                      <a:pt x="113" y="66"/>
                      <a:pt x="110" y="46"/>
                    </a:cubicBezTo>
                  </a:path>
                </a:pathLst>
              </a:custGeom>
              <a:solidFill>
                <a:srgbClr val="5E514A"/>
              </a:solidFill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9">
                <a:extLst>
                  <a:ext uri="{FF2B5EF4-FFF2-40B4-BE49-F238E27FC236}">
                    <a16:creationId xmlns:a16="http://schemas.microsoft.com/office/drawing/2014/main" id="{D3CD951A-C4EE-4550-91B5-4F49A35BFF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27498" y="1934139"/>
                <a:ext cx="80621" cy="140629"/>
              </a:xfrm>
              <a:custGeom>
                <a:avLst/>
                <a:gdLst/>
                <a:ahLst/>
                <a:cxnLst>
                  <a:cxn ang="0">
                    <a:pos x="137" y="23"/>
                  </a:cxn>
                  <a:cxn ang="0">
                    <a:pos x="149" y="0"/>
                  </a:cxn>
                  <a:cxn ang="0">
                    <a:pos x="70" y="149"/>
                  </a:cxn>
                  <a:cxn ang="0">
                    <a:pos x="32" y="208"/>
                  </a:cxn>
                  <a:cxn ang="0">
                    <a:pos x="0" y="260"/>
                  </a:cxn>
                  <a:cxn ang="0">
                    <a:pos x="23" y="208"/>
                  </a:cxn>
                  <a:cxn ang="0">
                    <a:pos x="65" y="145"/>
                  </a:cxn>
                  <a:cxn ang="0">
                    <a:pos x="86" y="93"/>
                  </a:cxn>
                  <a:cxn ang="0">
                    <a:pos x="110" y="46"/>
                  </a:cxn>
                </a:cxnLst>
                <a:rect l="0" t="0" r="r" b="b"/>
                <a:pathLst>
                  <a:path w="149" h="260">
                    <a:moveTo>
                      <a:pt x="137" y="23"/>
                    </a:moveTo>
                    <a:cubicBezTo>
                      <a:pt x="144" y="17"/>
                      <a:pt x="146" y="9"/>
                      <a:pt x="149" y="0"/>
                    </a:cubicBezTo>
                    <a:cubicBezTo>
                      <a:pt x="120" y="47"/>
                      <a:pt x="103" y="105"/>
                      <a:pt x="70" y="149"/>
                    </a:cubicBezTo>
                    <a:cubicBezTo>
                      <a:pt x="56" y="169"/>
                      <a:pt x="42" y="185"/>
                      <a:pt x="32" y="208"/>
                    </a:cubicBezTo>
                    <a:cubicBezTo>
                      <a:pt x="24" y="229"/>
                      <a:pt x="12" y="241"/>
                      <a:pt x="0" y="260"/>
                    </a:cubicBezTo>
                    <a:cubicBezTo>
                      <a:pt x="9" y="244"/>
                      <a:pt x="13" y="224"/>
                      <a:pt x="23" y="208"/>
                    </a:cubicBezTo>
                    <a:cubicBezTo>
                      <a:pt x="36" y="187"/>
                      <a:pt x="55" y="168"/>
                      <a:pt x="65" y="145"/>
                    </a:cubicBezTo>
                    <a:cubicBezTo>
                      <a:pt x="72" y="128"/>
                      <a:pt x="77" y="108"/>
                      <a:pt x="86" y="93"/>
                    </a:cubicBezTo>
                    <a:cubicBezTo>
                      <a:pt x="96" y="78"/>
                      <a:pt x="113" y="66"/>
                      <a:pt x="110" y="46"/>
                    </a:cubicBezTo>
                  </a:path>
                </a:pathLst>
              </a:custGeom>
              <a:noFill/>
              <a:ln w="5" cap="flat">
                <a:solidFill>
                  <a:srgbClr val="73635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45">
                <a:extLst>
                  <a:ext uri="{FF2B5EF4-FFF2-40B4-BE49-F238E27FC236}">
                    <a16:creationId xmlns:a16="http://schemas.microsoft.com/office/drawing/2014/main" id="{96AFB418-63B5-447A-A4F2-1282FA2F4E0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41712" y="4445065"/>
                <a:ext cx="67566" cy="8657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42" y="76"/>
                  </a:cxn>
                  <a:cxn ang="0">
                    <a:pos x="0" y="160"/>
                  </a:cxn>
                  <a:cxn ang="0">
                    <a:pos x="62" y="88"/>
                  </a:cxn>
                  <a:cxn ang="0">
                    <a:pos x="85" y="73"/>
                  </a:cxn>
                  <a:cxn ang="0">
                    <a:pos x="87" y="47"/>
                  </a:cxn>
                  <a:cxn ang="0">
                    <a:pos x="125" y="29"/>
                  </a:cxn>
                  <a:cxn ang="0">
                    <a:pos x="125" y="21"/>
                  </a:cxn>
                  <a:cxn ang="0">
                    <a:pos x="91" y="12"/>
                  </a:cxn>
                </a:cxnLst>
                <a:rect l="0" t="0" r="r" b="b"/>
                <a:pathLst>
                  <a:path w="125" h="160">
                    <a:moveTo>
                      <a:pt x="85" y="0"/>
                    </a:moveTo>
                    <a:cubicBezTo>
                      <a:pt x="55" y="15"/>
                      <a:pt x="56" y="50"/>
                      <a:pt x="42" y="76"/>
                    </a:cubicBezTo>
                    <a:cubicBezTo>
                      <a:pt x="28" y="101"/>
                      <a:pt x="1" y="133"/>
                      <a:pt x="0" y="160"/>
                    </a:cubicBezTo>
                    <a:cubicBezTo>
                      <a:pt x="17" y="132"/>
                      <a:pt x="36" y="108"/>
                      <a:pt x="62" y="88"/>
                    </a:cubicBezTo>
                    <a:cubicBezTo>
                      <a:pt x="70" y="81"/>
                      <a:pt x="79" y="83"/>
                      <a:pt x="85" y="73"/>
                    </a:cubicBezTo>
                    <a:cubicBezTo>
                      <a:pt x="90" y="66"/>
                      <a:pt x="83" y="54"/>
                      <a:pt x="87" y="47"/>
                    </a:cubicBezTo>
                    <a:cubicBezTo>
                      <a:pt x="96" y="33"/>
                      <a:pt x="108" y="27"/>
                      <a:pt x="125" y="29"/>
                    </a:cubicBezTo>
                    <a:cubicBezTo>
                      <a:pt x="125" y="28"/>
                      <a:pt x="125" y="22"/>
                      <a:pt x="125" y="21"/>
                    </a:cubicBezTo>
                    <a:cubicBezTo>
                      <a:pt x="114" y="16"/>
                      <a:pt x="103" y="11"/>
                      <a:pt x="91" y="1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hteck 127">
                <a:extLst>
                  <a:ext uri="{FF2B5EF4-FFF2-40B4-BE49-F238E27FC236}">
                    <a16:creationId xmlns:a16="http://schemas.microsoft.com/office/drawing/2014/main" id="{C1E54B1B-3DEF-430D-996E-843D2124318F}"/>
                  </a:ext>
                </a:extLst>
              </p:cNvPr>
              <p:cNvSpPr/>
              <p:nvPr/>
            </p:nvSpPr>
            <p:spPr bwMode="gray">
              <a:xfrm rot="21277995">
                <a:off x="6213201" y="2249453"/>
                <a:ext cx="165918" cy="86722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sz="800" b="1" dirty="0"/>
              </a:p>
            </p:txBody>
          </p:sp>
          <p:sp>
            <p:nvSpPr>
              <p:cNvPr id="127" name="Rechteck 128">
                <a:extLst>
                  <a:ext uri="{FF2B5EF4-FFF2-40B4-BE49-F238E27FC236}">
                    <a16:creationId xmlns:a16="http://schemas.microsoft.com/office/drawing/2014/main" id="{7E99ABBB-F19C-482E-AA62-E4E2EAF1D80A}"/>
                  </a:ext>
                </a:extLst>
              </p:cNvPr>
              <p:cNvSpPr/>
              <p:nvPr/>
            </p:nvSpPr>
            <p:spPr bwMode="gray">
              <a:xfrm rot="21277995">
                <a:off x="6217239" y="2251465"/>
                <a:ext cx="157843" cy="82501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en-US" sz="500" b="1" dirty="0">
                    <a:solidFill>
                      <a:srgbClr val="005793"/>
                    </a:solidFill>
                  </a:rPr>
                  <a:t>Pará</a:t>
                </a:r>
              </a:p>
            </p:txBody>
          </p:sp>
        </p:grpSp>
      </p:grpSp>
      <p:pic>
        <p:nvPicPr>
          <p:cNvPr id="129" name="Gráfico 128" descr="Bloqueio com preenchimento sólido">
            <a:extLst>
              <a:ext uri="{FF2B5EF4-FFF2-40B4-BE49-F238E27FC236}">
                <a16:creationId xmlns:a16="http://schemas.microsoft.com/office/drawing/2014/main" id="{BC37228B-7FC7-4750-8BEF-4ACE72075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235" y="2944589"/>
            <a:ext cx="268880" cy="268880"/>
          </a:xfrm>
          <a:prstGeom prst="rect">
            <a:avLst/>
          </a:prstGeom>
        </p:spPr>
      </p:pic>
      <p:pic>
        <p:nvPicPr>
          <p:cNvPr id="14" name="Gráfico 13" descr="Marca de seleção com preenchimento sólido">
            <a:extLst>
              <a:ext uri="{FF2B5EF4-FFF2-40B4-BE49-F238E27FC236}">
                <a16:creationId xmlns:a16="http://schemas.microsoft.com/office/drawing/2014/main" id="{140B4F9C-5E2A-4242-9725-AC665CDF2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0912" y="3391249"/>
            <a:ext cx="289143" cy="289143"/>
          </a:xfrm>
          <a:prstGeom prst="rect">
            <a:avLst/>
          </a:prstGeom>
        </p:spPr>
      </p:pic>
      <p:pic>
        <p:nvPicPr>
          <p:cNvPr id="16" name="Gráfico 15" descr="Imposto com preenchimento sólido">
            <a:extLst>
              <a:ext uri="{FF2B5EF4-FFF2-40B4-BE49-F238E27FC236}">
                <a16:creationId xmlns:a16="http://schemas.microsoft.com/office/drawing/2014/main" id="{92A65305-F515-4940-B27A-7E3B5C433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2890" y="4262568"/>
            <a:ext cx="388022" cy="388022"/>
          </a:xfrm>
          <a:prstGeom prst="rect">
            <a:avLst/>
          </a:prstGeom>
        </p:spPr>
      </p:pic>
      <p:pic>
        <p:nvPicPr>
          <p:cNvPr id="18" name="Gráfico 17" descr="Aperto de mão com preenchimento sólido">
            <a:extLst>
              <a:ext uri="{FF2B5EF4-FFF2-40B4-BE49-F238E27FC236}">
                <a16:creationId xmlns:a16="http://schemas.microsoft.com/office/drawing/2014/main" id="{5C8018AD-7DAA-4D08-B8B4-86315C2D7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7723" y="4692440"/>
            <a:ext cx="404155" cy="404155"/>
          </a:xfrm>
          <a:prstGeom prst="rect">
            <a:avLst/>
          </a:prstGeom>
        </p:spPr>
      </p:pic>
      <p:pic>
        <p:nvPicPr>
          <p:cNvPr id="149" name="Gráfico 148" descr="Área de Transferência Marcada com preenchimento sólido">
            <a:extLst>
              <a:ext uri="{FF2B5EF4-FFF2-40B4-BE49-F238E27FC236}">
                <a16:creationId xmlns:a16="http://schemas.microsoft.com/office/drawing/2014/main" id="{729D90A3-CC6B-4EBE-951E-0090B929B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38231" y="2956844"/>
            <a:ext cx="280481" cy="280481"/>
          </a:xfrm>
          <a:prstGeom prst="rect">
            <a:avLst/>
          </a:prstGeom>
        </p:spPr>
      </p:pic>
      <p:pic>
        <p:nvPicPr>
          <p:cNvPr id="151" name="Gráfico 150" descr="Banco com preenchimento sólido">
            <a:extLst>
              <a:ext uri="{FF2B5EF4-FFF2-40B4-BE49-F238E27FC236}">
                <a16:creationId xmlns:a16="http://schemas.microsoft.com/office/drawing/2014/main" id="{993B8F3D-B559-4CFD-A4BB-E806BD53F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7046" y="3400797"/>
            <a:ext cx="301800" cy="301800"/>
          </a:xfrm>
          <a:prstGeom prst="rect">
            <a:avLst/>
          </a:prstGeom>
        </p:spPr>
      </p:pic>
      <p:pic>
        <p:nvPicPr>
          <p:cNvPr id="153" name="Gráfico 152" descr="Ativar/Desativar com preenchimento sólido">
            <a:extLst>
              <a:ext uri="{FF2B5EF4-FFF2-40B4-BE49-F238E27FC236}">
                <a16:creationId xmlns:a16="http://schemas.microsoft.com/office/drawing/2014/main" id="{FAD42CA2-1725-498A-9610-B61E33BF78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69871" y="4274463"/>
            <a:ext cx="318606" cy="3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1C9DEBE-0D38-4028-93F0-582C0F40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E52956-0309-4E22-BEA8-B53372D8E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F60E22-0FA1-4BF3-8DF2-883CB4F02E68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1F8D6A02-2278-4202-B398-55BAA25FB9CD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F47649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BD42273-ECE6-4411-BB2C-B59FF014FE86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864288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F05257-8A0C-482A-831E-969EA928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A0C91B-3F56-44EC-B783-18979878C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3C4546C-EAC8-4D81-8F44-E46294F21F21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A631D03-5C53-4F33-A6CF-CE07E247C499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F47649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A7B5295-D314-43CB-86AB-937D718077D2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58911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E6E2A4E-EA7F-4DC4-9394-BE09E4C0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369165-D467-45E6-8F75-3AFE2898C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B21DE98B-33CD-45F1-BAF6-4A02C413FF03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4FF90471-820E-4C5C-BF4E-15B478411A86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ADEE60B-1126-4E65-B189-0249DAB04D7D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11370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761A68-09AF-4891-87A3-7C4A037B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14A6B-5389-4926-8407-3FCA21DEF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9825731-68CB-4C07-9DD1-0FFB4FB529C4}"/>
              </a:ext>
            </a:extLst>
          </p:cNvPr>
          <p:cNvGrpSpPr/>
          <p:nvPr/>
        </p:nvGrpSpPr>
        <p:grpSpPr>
          <a:xfrm>
            <a:off x="11396270" y="90861"/>
            <a:ext cx="530487" cy="658928"/>
            <a:chOff x="1280739" y="72642"/>
            <a:chExt cx="530487" cy="658928"/>
          </a:xfrm>
        </p:grpSpPr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7FBEAC6B-AECF-4235-9AE7-3BEDF20F6E23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0FB7D35D-A5A6-4497-9E1C-B26029B4C610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86975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sentado em cadeira azul&#10;&#10;Descrição gerada automaticamente">
            <a:extLst>
              <a:ext uri="{FF2B5EF4-FFF2-40B4-BE49-F238E27FC236}">
                <a16:creationId xmlns:a16="http://schemas.microsoft.com/office/drawing/2014/main" id="{EA6847F7-DD7B-4A96-B653-E660C714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4C3B821-06C6-4168-A14F-59883E30C15B}"/>
              </a:ext>
            </a:extLst>
          </p:cNvPr>
          <p:cNvGrpSpPr/>
          <p:nvPr/>
        </p:nvGrpSpPr>
        <p:grpSpPr>
          <a:xfrm>
            <a:off x="11540109" y="0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8D8D5E54-506F-4D43-B0FC-EEF221A0F33F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84A3294-313B-4DC3-BE90-9FA91FE98FC7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6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E9D696B8-CBF7-47BB-B87A-97E3390BC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336C5F1-FC58-4949-AFB1-AA4D41CC0E49}"/>
              </a:ext>
            </a:extLst>
          </p:cNvPr>
          <p:cNvGrpSpPr/>
          <p:nvPr/>
        </p:nvGrpSpPr>
        <p:grpSpPr>
          <a:xfrm>
            <a:off x="11540109" y="0"/>
            <a:ext cx="530487" cy="658928"/>
            <a:chOff x="1280739" y="72642"/>
            <a:chExt cx="530487" cy="658928"/>
          </a:xfrm>
        </p:grpSpPr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775121C9-62E6-4F31-9234-CB7F95F7FD5A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9A4332A-C0CF-4930-9504-FC7A9BFE62DA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96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70393F10-77BE-4BE2-B474-E406CEF9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6131D02C-A435-43AB-AB4F-63FE90FDF1F6}"/>
              </a:ext>
            </a:extLst>
          </p:cNvPr>
          <p:cNvGrpSpPr/>
          <p:nvPr/>
        </p:nvGrpSpPr>
        <p:grpSpPr>
          <a:xfrm>
            <a:off x="11540109" y="0"/>
            <a:ext cx="530487" cy="658928"/>
            <a:chOff x="1280739" y="72642"/>
            <a:chExt cx="530487" cy="65892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9047C1A2-7A8F-4FF1-9F59-A3D4FFFF950C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2617F7E-36CA-4AC2-9B95-4F9946379C63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37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C9BFC81-EF58-4319-9F0D-F233BD5DA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42824"/>
            <a:ext cx="1313620" cy="327025"/>
          </a:xfrm>
        </p:spPr>
        <p:txBody>
          <a:bodyPr/>
          <a:lstStyle/>
          <a:p>
            <a:fld id="{CD5A5C02-A07E-4688-91F1-860B6B43CBC7}" type="slidenum">
              <a:rPr lang="pt-BR" smtClean="0"/>
              <a:pPr/>
              <a:t>3</a:t>
            </a:fld>
            <a:endParaRPr lang="pt-BR" dirty="0"/>
          </a:p>
        </p:txBody>
      </p:sp>
      <p:grpSp>
        <p:nvGrpSpPr>
          <p:cNvPr id="4" name="Grupo 10">
            <a:extLst>
              <a:ext uri="{FF2B5EF4-FFF2-40B4-BE49-F238E27FC236}">
                <a16:creationId xmlns:a16="http://schemas.microsoft.com/office/drawing/2014/main" id="{FCF557A2-3940-4BF8-83CB-A07C73240690}"/>
              </a:ext>
            </a:extLst>
          </p:cNvPr>
          <p:cNvGrpSpPr/>
          <p:nvPr/>
        </p:nvGrpSpPr>
        <p:grpSpPr>
          <a:xfrm>
            <a:off x="4179186" y="1484751"/>
            <a:ext cx="2450508" cy="760874"/>
            <a:chOff x="3142685" y="2012432"/>
            <a:chExt cx="2147742" cy="1014497"/>
          </a:xfrm>
          <a:solidFill>
            <a:srgbClr val="103D5F"/>
          </a:solidFill>
        </p:grpSpPr>
        <p:sp>
          <p:nvSpPr>
            <p:cNvPr id="5" name="Arredondar Retângulo em um Canto Diagonal 11">
              <a:extLst>
                <a:ext uri="{FF2B5EF4-FFF2-40B4-BE49-F238E27FC236}">
                  <a16:creationId xmlns:a16="http://schemas.microsoft.com/office/drawing/2014/main" id="{A92C43B8-EBAA-422D-8819-1E02E842FAD6}"/>
                </a:ext>
              </a:extLst>
            </p:cNvPr>
            <p:cNvSpPr/>
            <p:nvPr/>
          </p:nvSpPr>
          <p:spPr>
            <a:xfrm rot="5400000">
              <a:off x="3709307" y="1445810"/>
              <a:ext cx="1014497" cy="2147742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E37813A-9243-4822-A203-80D09D9CF37C}"/>
                </a:ext>
              </a:extLst>
            </p:cNvPr>
            <p:cNvSpPr/>
            <p:nvPr/>
          </p:nvSpPr>
          <p:spPr>
            <a:xfrm>
              <a:off x="3400610" y="2242097"/>
              <a:ext cx="1660395" cy="7386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Previdência Social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D98CB72-AC84-49BE-A3B6-0FE5BCEE6729}"/>
              </a:ext>
            </a:extLst>
          </p:cNvPr>
          <p:cNvSpPr/>
          <p:nvPr/>
        </p:nvSpPr>
        <p:spPr>
          <a:xfrm>
            <a:off x="1166975" y="3528800"/>
            <a:ext cx="1872000" cy="90024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Regime Geral de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Previdência Social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1050" dirty="0">
              <a:ln/>
              <a:solidFill>
                <a:schemeClr val="bg1"/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ln/>
                <a:solidFill>
                  <a:schemeClr val="bg1"/>
                </a:solidFill>
                <a:cs typeface="Arial" charset="0"/>
              </a:rPr>
              <a:t>(setor privado, INSS – art. 201)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323EF2-EA05-408D-9463-7FAC359CD8EC}"/>
              </a:ext>
            </a:extLst>
          </p:cNvPr>
          <p:cNvSpPr/>
          <p:nvPr/>
        </p:nvSpPr>
        <p:spPr>
          <a:xfrm>
            <a:off x="4469083" y="3553615"/>
            <a:ext cx="1872000" cy="900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Regime Próprio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Previdência Social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050" dirty="0">
              <a:ln/>
              <a:solidFill>
                <a:schemeClr val="bg1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dirty="0">
                <a:ln/>
                <a:solidFill>
                  <a:schemeClr val="bg1"/>
                </a:solidFill>
                <a:cs typeface="Arial" charset="0"/>
              </a:rPr>
              <a:t>(servidores civis – art. 40)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9FCD866-7D31-4663-BD5C-105CF2CB36E8}"/>
              </a:ext>
            </a:extLst>
          </p:cNvPr>
          <p:cNvSpPr/>
          <p:nvPr/>
        </p:nvSpPr>
        <p:spPr>
          <a:xfrm>
            <a:off x="7848305" y="3518989"/>
            <a:ext cx="1872000" cy="900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Regime de Previdência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Complementar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675" dirty="0">
              <a:ln/>
              <a:solidFill>
                <a:schemeClr val="bg1"/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ln/>
                <a:solidFill>
                  <a:schemeClr val="bg1"/>
                </a:solidFill>
                <a:cs typeface="Arial" charset="0"/>
              </a:rPr>
              <a:t>(facultativo; Capitalização;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ln/>
                <a:solidFill>
                  <a:schemeClr val="bg1"/>
                </a:solidFill>
                <a:cs typeface="Arial" charset="0"/>
              </a:rPr>
              <a:t>Contrato - art. 202)</a:t>
            </a:r>
          </a:p>
        </p:txBody>
      </p:sp>
      <p:grpSp>
        <p:nvGrpSpPr>
          <p:cNvPr id="16" name="Grupo 22">
            <a:extLst>
              <a:ext uri="{FF2B5EF4-FFF2-40B4-BE49-F238E27FC236}">
                <a16:creationId xmlns:a16="http://schemas.microsoft.com/office/drawing/2014/main" id="{88A6F119-40E5-4147-83A9-8DE8AF5375F5}"/>
              </a:ext>
            </a:extLst>
          </p:cNvPr>
          <p:cNvGrpSpPr/>
          <p:nvPr/>
        </p:nvGrpSpPr>
        <p:grpSpPr>
          <a:xfrm>
            <a:off x="6440787" y="4785376"/>
            <a:ext cx="1872000" cy="900000"/>
            <a:chOff x="401869" y="3842726"/>
            <a:chExt cx="2481374" cy="1061829"/>
          </a:xfrm>
          <a:solidFill>
            <a:srgbClr val="00B050"/>
          </a:solidFill>
        </p:grpSpPr>
        <p:sp>
          <p:nvSpPr>
            <p:cNvPr id="17" name="Arredondar Retângulo em um Canto Diagonal 23">
              <a:extLst>
                <a:ext uri="{FF2B5EF4-FFF2-40B4-BE49-F238E27FC236}">
                  <a16:creationId xmlns:a16="http://schemas.microsoft.com/office/drawing/2014/main" id="{B2CEB7B8-D973-4ACF-961E-C29C34C5807F}"/>
                </a:ext>
              </a:extLst>
            </p:cNvPr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FCFBE51E-4C0E-40DF-9C38-5F3A93C2301A}"/>
                </a:ext>
              </a:extLst>
            </p:cNvPr>
            <p:cNvSpPr/>
            <p:nvPr/>
          </p:nvSpPr>
          <p:spPr>
            <a:xfrm>
              <a:off x="401869" y="3842726"/>
              <a:ext cx="2478192" cy="10618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Entidades Abertas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b="1" u="sng" dirty="0">
                  <a:ln/>
                  <a:solidFill>
                    <a:schemeClr val="bg1"/>
                  </a:solidFill>
                  <a:cs typeface="Arial" charset="0"/>
                </a:rPr>
                <a:t>PGBL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(CNSP/</a:t>
              </a:r>
              <a:r>
                <a:rPr lang="pt-BR" sz="825" dirty="0" err="1">
                  <a:ln/>
                  <a:solidFill>
                    <a:schemeClr val="bg1"/>
                  </a:solidFill>
                  <a:cs typeface="Arial" charset="0"/>
                </a:rPr>
                <a:t>Susep-ME</a:t>
              </a: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)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(com fins lucrativos)</a:t>
              </a:r>
            </a:p>
          </p:txBody>
        </p:sp>
      </p:grpSp>
      <p:sp>
        <p:nvSpPr>
          <p:cNvPr id="21" name="Arredondar Retângulo em um Canto Diagonal 27">
            <a:extLst>
              <a:ext uri="{FF2B5EF4-FFF2-40B4-BE49-F238E27FC236}">
                <a16:creationId xmlns:a16="http://schemas.microsoft.com/office/drawing/2014/main" id="{0B40BAEC-1264-4A61-B315-8EFB3748A914}"/>
              </a:ext>
            </a:extLst>
          </p:cNvPr>
          <p:cNvSpPr/>
          <p:nvPr/>
        </p:nvSpPr>
        <p:spPr>
          <a:xfrm>
            <a:off x="9227011" y="4785852"/>
            <a:ext cx="1872000" cy="919401"/>
          </a:xfrm>
          <a:prstGeom prst="round2Diag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Entidades Fechadas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50" b="1" dirty="0">
                <a:ln/>
                <a:solidFill>
                  <a:schemeClr val="bg1"/>
                </a:solidFill>
                <a:cs typeface="Arial" charset="0"/>
              </a:rPr>
              <a:t>Previdência Complementar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ln/>
                <a:solidFill>
                  <a:schemeClr val="bg1"/>
                </a:solidFill>
                <a:cs typeface="Arial" charset="0"/>
              </a:rPr>
              <a:t>(CNPC/</a:t>
            </a:r>
            <a:r>
              <a:rPr lang="pt-BR" sz="825" dirty="0" err="1">
                <a:ln/>
                <a:solidFill>
                  <a:schemeClr val="bg1"/>
                </a:solidFill>
                <a:cs typeface="Arial" charset="0"/>
              </a:rPr>
              <a:t>Previc-ME</a:t>
            </a:r>
            <a:r>
              <a:rPr lang="pt-BR" sz="825" dirty="0">
                <a:ln/>
                <a:solidFill>
                  <a:schemeClr val="bg1"/>
                </a:solidFill>
                <a:cs typeface="Arial" charset="0"/>
              </a:rPr>
              <a:t>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825" dirty="0">
                <a:ln/>
                <a:solidFill>
                  <a:schemeClr val="bg1"/>
                </a:solidFill>
                <a:cs typeface="Arial" charset="0"/>
              </a:rPr>
              <a:t>(sem fins lucrativos)</a:t>
            </a:r>
          </a:p>
        </p:txBody>
      </p:sp>
      <p:cxnSp>
        <p:nvCxnSpPr>
          <p:cNvPr id="31" name="Conector angulado 41">
            <a:extLst>
              <a:ext uri="{FF2B5EF4-FFF2-40B4-BE49-F238E27FC236}">
                <a16:creationId xmlns:a16="http://schemas.microsoft.com/office/drawing/2014/main" id="{F5F8F4A5-8D91-4DB1-82B7-33981A9CF689}"/>
              </a:ext>
            </a:extLst>
          </p:cNvPr>
          <p:cNvCxnSpPr>
            <a:cxnSpLocks/>
            <a:stCxn id="5" idx="0"/>
            <a:endCxn id="9" idx="0"/>
          </p:cNvCxnSpPr>
          <p:nvPr/>
        </p:nvCxnSpPr>
        <p:spPr>
          <a:xfrm rot="5400000">
            <a:off x="3112120" y="1236480"/>
            <a:ext cx="1283175" cy="3301464"/>
          </a:xfrm>
          <a:prstGeom prst="bentConnector3">
            <a:avLst>
              <a:gd name="adj1" fmla="val 50000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42">
            <a:extLst>
              <a:ext uri="{FF2B5EF4-FFF2-40B4-BE49-F238E27FC236}">
                <a16:creationId xmlns:a16="http://schemas.microsoft.com/office/drawing/2014/main" id="{7B5A0966-BE5A-4801-BEE6-4B51A9AD77E2}"/>
              </a:ext>
            </a:extLst>
          </p:cNvPr>
          <p:cNvCxnSpPr>
            <a:cxnSpLocks/>
            <a:stCxn id="5" idx="0"/>
            <a:endCxn id="15" idx="0"/>
          </p:cNvCxnSpPr>
          <p:nvPr/>
        </p:nvCxnSpPr>
        <p:spPr>
          <a:xfrm rot="16200000" flipH="1">
            <a:off x="6457690" y="1192374"/>
            <a:ext cx="1273364" cy="3379866"/>
          </a:xfrm>
          <a:prstGeom prst="bentConnector3">
            <a:avLst>
              <a:gd name="adj1" fmla="val 50000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45">
            <a:extLst>
              <a:ext uri="{FF2B5EF4-FFF2-40B4-BE49-F238E27FC236}">
                <a16:creationId xmlns:a16="http://schemas.microsoft.com/office/drawing/2014/main" id="{122EF75C-1BE6-4013-96A6-8606B9F54778}"/>
              </a:ext>
            </a:extLst>
          </p:cNvPr>
          <p:cNvCxnSpPr>
            <a:cxnSpLocks/>
            <a:stCxn id="15" idx="2"/>
            <a:endCxn id="18" idx="3"/>
          </p:cNvCxnSpPr>
          <p:nvPr/>
        </p:nvCxnSpPr>
        <p:spPr>
          <a:xfrm rot="5400000">
            <a:off x="8139153" y="4590223"/>
            <a:ext cx="816387" cy="473919"/>
          </a:xfrm>
          <a:prstGeom prst="bentConnector2">
            <a:avLst/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46">
            <a:extLst>
              <a:ext uri="{FF2B5EF4-FFF2-40B4-BE49-F238E27FC236}">
                <a16:creationId xmlns:a16="http://schemas.microsoft.com/office/drawing/2014/main" id="{20B97299-C66B-48CE-982A-B3B3FFA685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92376" y="4600644"/>
            <a:ext cx="826564" cy="442706"/>
          </a:xfrm>
          <a:prstGeom prst="bentConnector2">
            <a:avLst/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9D3BA69A-8F88-451C-907A-3D18E4634061}"/>
              </a:ext>
            </a:extLst>
          </p:cNvPr>
          <p:cNvCxnSpPr>
            <a:stCxn id="6" idx="2"/>
            <a:endCxn id="6" idx="2"/>
          </p:cNvCxnSpPr>
          <p:nvPr/>
        </p:nvCxnSpPr>
        <p:spPr>
          <a:xfrm>
            <a:off x="5420701" y="22109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498B2DF7-0248-4598-B230-386DD86F368E}"/>
              </a:ext>
            </a:extLst>
          </p:cNvPr>
          <p:cNvCxnSpPr>
            <a:cxnSpLocks/>
            <a:stCxn id="5" idx="0"/>
            <a:endCxn id="12" idx="0"/>
          </p:cNvCxnSpPr>
          <p:nvPr/>
        </p:nvCxnSpPr>
        <p:spPr>
          <a:xfrm>
            <a:off x="5404439" y="2245625"/>
            <a:ext cx="644" cy="13079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ítulo 1">
            <a:extLst>
              <a:ext uri="{FF2B5EF4-FFF2-40B4-BE49-F238E27FC236}">
                <a16:creationId xmlns:a16="http://schemas.microsoft.com/office/drawing/2014/main" id="{360B1CB8-D74C-45DB-BB2A-0C2E4A86D4BD}"/>
              </a:ext>
            </a:extLst>
          </p:cNvPr>
          <p:cNvSpPr txBox="1">
            <a:spLocks/>
          </p:cNvSpPr>
          <p:nvPr/>
        </p:nvSpPr>
        <p:spPr>
          <a:xfrm>
            <a:off x="0" y="98425"/>
            <a:ext cx="12191999" cy="10191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Nosso Regime Previdenciário é </a:t>
            </a:r>
            <a:r>
              <a:rPr lang="pt-BR" sz="3200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Multipilar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2217B245-2BF3-4F0C-8A18-B6B69FD1C1D4}"/>
              </a:ext>
            </a:extLst>
          </p:cNvPr>
          <p:cNvSpPr/>
          <p:nvPr/>
        </p:nvSpPr>
        <p:spPr>
          <a:xfrm>
            <a:off x="8907695" y="4489808"/>
            <a:ext cx="2455523" cy="1563279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18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EAA58B-6B0A-8744-A80B-26F9A190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A5C02-A07E-4688-91F1-860B6B43CBC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0A5549-40A5-4EB2-B8B2-A0FA1275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" y="61643"/>
            <a:ext cx="12100347" cy="6759575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7CFEBA1-03F2-4E36-9FF0-A4EEC6DEEF1A}"/>
              </a:ext>
            </a:extLst>
          </p:cNvPr>
          <p:cNvGrpSpPr/>
          <p:nvPr/>
        </p:nvGrpSpPr>
        <p:grpSpPr>
          <a:xfrm>
            <a:off x="11540109" y="0"/>
            <a:ext cx="530487" cy="658928"/>
            <a:chOff x="1280739" y="72642"/>
            <a:chExt cx="530487" cy="65892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458DD46-57E1-4934-8086-E2B746B80E24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512FE9C-E141-4112-A5E4-456A69B9F312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117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EAA58B-6B0A-8744-A80B-26F9A190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A5C02-A07E-4688-91F1-860B6B43CBC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B5E72C-276C-417E-ACC6-2A1C67B5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9" y="215757"/>
            <a:ext cx="11901086" cy="664224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4F397823-015D-4D45-9EC4-2E1B15585FEB}"/>
              </a:ext>
            </a:extLst>
          </p:cNvPr>
          <p:cNvGrpSpPr/>
          <p:nvPr/>
        </p:nvGrpSpPr>
        <p:grpSpPr>
          <a:xfrm>
            <a:off x="11540109" y="0"/>
            <a:ext cx="530487" cy="658928"/>
            <a:chOff x="1280739" y="72642"/>
            <a:chExt cx="530487" cy="658928"/>
          </a:xfrm>
        </p:grpSpPr>
        <p:sp>
          <p:nvSpPr>
            <p:cNvPr id="6" name="Lágrima 5">
              <a:extLst>
                <a:ext uri="{FF2B5EF4-FFF2-40B4-BE49-F238E27FC236}">
                  <a16:creationId xmlns:a16="http://schemas.microsoft.com/office/drawing/2014/main" id="{C743D48A-4326-4EB3-B4AE-545F5EC371CC}"/>
                </a:ext>
              </a:extLst>
            </p:cNvPr>
            <p:cNvSpPr/>
            <p:nvPr/>
          </p:nvSpPr>
          <p:spPr>
            <a:xfrm rot="8100000">
              <a:off x="1280739" y="209282"/>
              <a:ext cx="530487" cy="522288"/>
            </a:xfrm>
            <a:prstGeom prst="teardrop">
              <a:avLst/>
            </a:prstGeom>
            <a:solidFill>
              <a:srgbClr val="704B9E"/>
            </a:solidFill>
            <a:ln>
              <a:noFill/>
            </a:ln>
            <a:effectLst>
              <a:outerShdw blurRad="127000" dist="38100" sx="107000" sy="107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44B3BBC-F048-4B45-9739-E04A41FAC722}"/>
                </a:ext>
              </a:extLst>
            </p:cNvPr>
            <p:cNvSpPr txBox="1"/>
            <p:nvPr/>
          </p:nvSpPr>
          <p:spPr>
            <a:xfrm>
              <a:off x="1357549" y="72642"/>
              <a:ext cx="359284" cy="5437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t-BR" sz="4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0022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22B6DF-A82A-43B2-A1B3-1996E07F6237}"/>
              </a:ext>
            </a:extLst>
          </p:cNvPr>
          <p:cNvSpPr txBox="1"/>
          <p:nvPr/>
        </p:nvSpPr>
        <p:spPr>
          <a:xfrm flipH="1">
            <a:off x="315433" y="913022"/>
            <a:ext cx="11719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R$ 0 de adiantamento, economizando os recursos públicos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Taxas de administração de 0,6%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Patrocínio dos eventos nacionais e estaduais já em 2021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Venda digital de seguros para servidores e familiares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Quanto maior a adesão de entes públicos e da quantidade de servidores participantes no plano multipatrocinado, maior o investimento da MAG no fortalecimento da parceria, especialmente após o equilíbrio técnico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Acordo de cooperação técnica com o Instituto de Longevidade:	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400" dirty="0"/>
              <a:t>Estudos de viabilidade econômica na previdência complementar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400" dirty="0"/>
              <a:t>Índice de Desenvolvimento Urbano para Longevidade (IDL)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400" dirty="0"/>
              <a:t>Estudo de finanças públicas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400" dirty="0"/>
              <a:t>Serviços ao servidores: averbação de tempo trabalhado junto ao INSS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Cursos de qualificação em previdência complementar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/>
              <a:t>Participação dos dirigentes em congressos</a:t>
            </a:r>
            <a:endParaRPr lang="pt-BR" sz="2500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BC6C70C-FAB8-484A-B21A-5C74CEA9AD45}"/>
              </a:ext>
            </a:extLst>
          </p:cNvPr>
          <p:cNvSpPr txBox="1">
            <a:spLocks/>
          </p:cNvSpPr>
          <p:nvPr/>
        </p:nvSpPr>
        <p:spPr>
          <a:xfrm>
            <a:off x="157940" y="38092"/>
            <a:ext cx="12034059" cy="74136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Parceria com a ABIPEM/APEPREM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244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F0E10CA-D9D9-4433-8348-23ABB2001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844" y="1687549"/>
            <a:ext cx="3500089" cy="3552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AB43CA-C834-4973-BE9D-62BD1B7B5AD1}"/>
              </a:ext>
            </a:extLst>
          </p:cNvPr>
          <p:cNvSpPr txBox="1"/>
          <p:nvPr/>
        </p:nvSpPr>
        <p:spPr>
          <a:xfrm>
            <a:off x="6957544" y="1633438"/>
            <a:ext cx="3500083" cy="2292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Obrigado!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pt-BR" sz="1600" dirty="0">
                <a:solidFill>
                  <a:prstClr val="white"/>
                </a:solidFill>
                <a:latin typeface="Arial"/>
              </a:rPr>
              <a:t>Arnaldo Lima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t-BR" sz="1200" dirty="0">
                <a:solidFill>
                  <a:schemeClr val="bg1"/>
                </a:solidFill>
              </a:rPr>
              <a:t>Diretor de Estratégias Públicas do Grupo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 (21)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97351-8665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prstClr val="white"/>
                </a:solidFill>
                <a:latin typeface="Arial"/>
              </a:rPr>
              <a:t>arnaldolima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@mag.com.br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D09BFC3-FF01-4944-8261-5AEC7DF7ADBD}"/>
              </a:ext>
            </a:extLst>
          </p:cNvPr>
          <p:cNvCxnSpPr>
            <a:cxnSpLocks/>
          </p:cNvCxnSpPr>
          <p:nvPr/>
        </p:nvCxnSpPr>
        <p:spPr>
          <a:xfrm>
            <a:off x="6677298" y="1706599"/>
            <a:ext cx="0" cy="37036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489430F-C18B-443E-ABEA-47154E2CD082}"/>
              </a:ext>
            </a:extLst>
          </p:cNvPr>
          <p:cNvGrpSpPr/>
          <p:nvPr/>
        </p:nvGrpSpPr>
        <p:grpSpPr>
          <a:xfrm>
            <a:off x="3259014" y="2361266"/>
            <a:ext cx="3024919" cy="1264744"/>
            <a:chOff x="2878014" y="2408130"/>
            <a:chExt cx="3024919" cy="1264744"/>
          </a:xfrm>
        </p:grpSpPr>
        <p:sp>
          <p:nvSpPr>
            <p:cNvPr id="4" name="Retângulo: Cantos Arredondados 3">
              <a:hlinkClick r:id="rId4"/>
              <a:extLst>
                <a:ext uri="{FF2B5EF4-FFF2-40B4-BE49-F238E27FC236}">
                  <a16:creationId xmlns:a16="http://schemas.microsoft.com/office/drawing/2014/main" id="{6DEEA561-2355-4336-B36A-219E4E929B0F}"/>
                </a:ext>
              </a:extLst>
            </p:cNvPr>
            <p:cNvSpPr/>
            <p:nvPr/>
          </p:nvSpPr>
          <p:spPr>
            <a:xfrm>
              <a:off x="2878014" y="2859644"/>
              <a:ext cx="3024919" cy="3617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A7E7"/>
              </a:solidFill>
            </a:ln>
            <a:effectLst>
              <a:outerShdw blurRad="152400" dir="5400000" sx="90000" sy="-19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mag.com.br</a:t>
              </a: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A6B3E8B6-169F-4222-B73E-5EC146A654B1}"/>
                </a:ext>
              </a:extLst>
            </p:cNvPr>
            <p:cNvGrpSpPr/>
            <p:nvPr/>
          </p:nvGrpSpPr>
          <p:grpSpPr>
            <a:xfrm>
              <a:off x="3125729" y="2408130"/>
              <a:ext cx="1264744" cy="1264744"/>
              <a:chOff x="3125729" y="2408130"/>
              <a:chExt cx="1264744" cy="126474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C5A76B52-898C-4C4F-A08D-44DC12CBAB3D}"/>
                  </a:ext>
                </a:extLst>
              </p:cNvPr>
              <p:cNvSpPr/>
              <p:nvPr/>
            </p:nvSpPr>
            <p:spPr>
              <a:xfrm>
                <a:off x="3125729" y="2408130"/>
                <a:ext cx="1264744" cy="1264744"/>
              </a:xfrm>
              <a:prstGeom prst="roundRect">
                <a:avLst>
                  <a:gd name="adj" fmla="val 68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CA9FD4-1974-42D8-9E91-1F9FB0C30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64276" y="2546677"/>
                <a:ext cx="987650" cy="987650"/>
              </a:xfrm>
              <a:prstGeom prst="rect">
                <a:avLst/>
              </a:prstGeom>
            </p:spPr>
          </p:pic>
        </p:grpSp>
      </p:grpSp>
      <p:pic>
        <p:nvPicPr>
          <p:cNvPr id="12" name="Gráfico 11">
            <a:hlinkClick r:id="rId7"/>
            <a:extLst>
              <a:ext uri="{FF2B5EF4-FFF2-40B4-BE49-F238E27FC236}">
                <a16:creationId xmlns:a16="http://schemas.microsoft.com/office/drawing/2014/main" id="{F0D66F5A-7C19-4F87-A886-FABEBB502F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2926" y="4157206"/>
            <a:ext cx="386300" cy="3863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F5523DD-D2C5-4C65-885D-5CBB50209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2694" y="4662657"/>
            <a:ext cx="566764" cy="56676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40BA43A-5BA6-45CB-A230-AECAA0FB8EF6}"/>
              </a:ext>
            </a:extLst>
          </p:cNvPr>
          <p:cNvSpPr txBox="1"/>
          <p:nvPr/>
        </p:nvSpPr>
        <p:spPr>
          <a:xfrm>
            <a:off x="3492694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Linkedin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C4A423B-0EB2-4425-8286-D936E3E6EDE8}"/>
              </a:ext>
            </a:extLst>
          </p:cNvPr>
          <p:cNvGrpSpPr/>
          <p:nvPr/>
        </p:nvGrpSpPr>
        <p:grpSpPr>
          <a:xfrm>
            <a:off x="4308178" y="4190588"/>
            <a:ext cx="566764" cy="1280538"/>
            <a:chOff x="3693498" y="4136391"/>
            <a:chExt cx="566764" cy="1280538"/>
          </a:xfrm>
        </p:grpSpPr>
        <p:pic>
          <p:nvPicPr>
            <p:cNvPr id="9" name="Gráfico 8">
              <a:hlinkClick r:id="rId12"/>
              <a:extLst>
                <a:ext uri="{FF2B5EF4-FFF2-40B4-BE49-F238E27FC236}">
                  <a16:creationId xmlns:a16="http://schemas.microsoft.com/office/drawing/2014/main" id="{1BB6628A-5604-472A-9DE5-AC23686D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90204" y="4136391"/>
              <a:ext cx="352920" cy="352918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F36F6268-15A4-46D8-8BC7-9F46B85D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3498" y="4616798"/>
              <a:ext cx="558428" cy="558426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9121D34-CCA4-4579-9F42-BF3A18FAAF2B}"/>
                </a:ext>
              </a:extLst>
            </p:cNvPr>
            <p:cNvSpPr txBox="1"/>
            <p:nvPr/>
          </p:nvSpPr>
          <p:spPr>
            <a:xfrm>
              <a:off x="3693498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Facebook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1478D42-BFCE-42F8-9242-D92A88A9A6B1}"/>
              </a:ext>
            </a:extLst>
          </p:cNvPr>
          <p:cNvGrpSpPr/>
          <p:nvPr/>
        </p:nvGrpSpPr>
        <p:grpSpPr>
          <a:xfrm>
            <a:off x="5107996" y="4190588"/>
            <a:ext cx="566764" cy="1280538"/>
            <a:chOff x="4493316" y="4136391"/>
            <a:chExt cx="566764" cy="1280538"/>
          </a:xfrm>
        </p:grpSpPr>
        <p:pic>
          <p:nvPicPr>
            <p:cNvPr id="13" name="Gráfico 12">
              <a:hlinkClick r:id="rId17"/>
              <a:extLst>
                <a:ext uri="{FF2B5EF4-FFF2-40B4-BE49-F238E27FC236}">
                  <a16:creationId xmlns:a16="http://schemas.microsoft.com/office/drawing/2014/main" id="{22ACD95C-0E13-49FE-963A-42157403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92905" y="4136391"/>
              <a:ext cx="352920" cy="352918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F6F0F2D3-CA00-4BFF-AE2E-69545FC1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97484" y="4616798"/>
              <a:ext cx="558428" cy="558426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22BB4C3-4B69-484C-8C27-DE9397D956D3}"/>
                </a:ext>
              </a:extLst>
            </p:cNvPr>
            <p:cNvSpPr txBox="1"/>
            <p:nvPr/>
          </p:nvSpPr>
          <p:spPr>
            <a:xfrm>
              <a:off x="4493316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Instagram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FBBB2C3-B649-48F3-AC2C-C3F2E4ED8496}"/>
              </a:ext>
            </a:extLst>
          </p:cNvPr>
          <p:cNvGrpSpPr/>
          <p:nvPr/>
        </p:nvGrpSpPr>
        <p:grpSpPr>
          <a:xfrm>
            <a:off x="5907814" y="4225302"/>
            <a:ext cx="569926" cy="1245824"/>
            <a:chOff x="5293134" y="4171105"/>
            <a:chExt cx="569926" cy="1245824"/>
          </a:xfrm>
        </p:grpSpPr>
        <p:pic>
          <p:nvPicPr>
            <p:cNvPr id="11" name="Gráfico 10">
              <a:hlinkClick r:id="rId22"/>
              <a:extLst>
                <a:ext uri="{FF2B5EF4-FFF2-40B4-BE49-F238E27FC236}">
                  <a16:creationId xmlns:a16="http://schemas.microsoft.com/office/drawing/2014/main" id="{A9D8A14A-2DC1-4B9F-8067-C0AFB58CC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374581" y="4171105"/>
              <a:ext cx="424276" cy="318204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2368AEB0-4660-49A0-B263-C9B79797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304632" y="4616798"/>
              <a:ext cx="558428" cy="558426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1E9B3972-D20D-4B3D-A745-B70821CAC0FB}"/>
                </a:ext>
              </a:extLst>
            </p:cNvPr>
            <p:cNvSpPr txBox="1"/>
            <p:nvPr/>
          </p:nvSpPr>
          <p:spPr>
            <a:xfrm>
              <a:off x="5293134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YouTube</a:t>
              </a:r>
            </a:p>
          </p:txBody>
        </p: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94B1A4F9-02C1-45BA-BB0F-964E2646FF1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863615" y="4667794"/>
            <a:ext cx="561628" cy="561628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068EFD66-BCFE-4BE1-9FA1-76694517E5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73963" y="4658268"/>
            <a:ext cx="570011" cy="570011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66E73C1-6FF5-44AF-9048-0F0DBF97F39E}"/>
              </a:ext>
            </a:extLst>
          </p:cNvPr>
          <p:cNvSpPr txBox="1"/>
          <p:nvPr/>
        </p:nvSpPr>
        <p:spPr>
          <a:xfrm>
            <a:off x="2673963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Endereços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3B0AD1-63E1-4AC2-BDFD-1BCCC9E2555A}"/>
              </a:ext>
            </a:extLst>
          </p:cNvPr>
          <p:cNvSpPr txBox="1"/>
          <p:nvPr/>
        </p:nvSpPr>
        <p:spPr>
          <a:xfrm>
            <a:off x="1855232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Blog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ED6D2146-D50D-4DBD-8332-E6C8B70724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69528" y="4190586"/>
            <a:ext cx="352920" cy="3529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340233A2-0E9F-476B-99DD-46D7691CA2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49350" y="4157206"/>
            <a:ext cx="415989" cy="3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4</a:t>
            </a:fld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39537DE-7F65-4963-845E-701B2DDB838A}"/>
              </a:ext>
            </a:extLst>
          </p:cNvPr>
          <p:cNvGrpSpPr/>
          <p:nvPr/>
        </p:nvGrpSpPr>
        <p:grpSpPr>
          <a:xfrm>
            <a:off x="3043773" y="5498924"/>
            <a:ext cx="8666067" cy="1359075"/>
            <a:chOff x="3537050" y="5511449"/>
            <a:chExt cx="5111167" cy="135907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F7B30C2-3FEF-434C-AF48-3D6554790497}"/>
                </a:ext>
              </a:extLst>
            </p:cNvPr>
            <p:cNvSpPr/>
            <p:nvPr/>
          </p:nvSpPr>
          <p:spPr>
            <a:xfrm>
              <a:off x="3537050" y="6334143"/>
              <a:ext cx="5111167" cy="536384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3148B55-BC7B-4F1B-BE46-C26E19148754}"/>
                </a:ext>
              </a:extLst>
            </p:cNvPr>
            <p:cNvSpPr/>
            <p:nvPr/>
          </p:nvSpPr>
          <p:spPr>
            <a:xfrm>
              <a:off x="3537050" y="5511449"/>
              <a:ext cx="5111167" cy="83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FBB81E79-AA5D-4356-83EA-A2DEC3C4E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0713"/>
            <a:ext cx="12192000" cy="635667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RPC: Benefícios ao Servidor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456B039-F670-4B43-97FB-3E7CAB767F3F}"/>
              </a:ext>
            </a:extLst>
          </p:cNvPr>
          <p:cNvGraphicFramePr/>
          <p:nvPr/>
        </p:nvGraphicFramePr>
        <p:xfrm>
          <a:off x="1185024" y="823865"/>
          <a:ext cx="9821952" cy="526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C2F426-242A-4E3C-9DC5-1D812E5BBCFE}"/>
              </a:ext>
            </a:extLst>
          </p:cNvPr>
          <p:cNvSpPr txBox="1"/>
          <p:nvPr/>
        </p:nvSpPr>
        <p:spPr>
          <a:xfrm>
            <a:off x="201202" y="657225"/>
            <a:ext cx="11785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</a:rPr>
              <a:t>O regime de benefício definido atual possui déficits atuariais recorrentes, exigindo dos entes subnacionais elevação das alíquotas previdenciárias para, no mínimo, 14% e podendo instituir contribuições extraordinárias. Não existe déficit no regime de contribuição definida e o excedente financeiro vai direto para a conta do participante.</a:t>
            </a:r>
          </a:p>
          <a:p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5</a:t>
            </a:fld>
            <a:endParaRPr lang="pt-BR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F340B57-C33D-4A09-9DAF-8B9FE2852E7B}"/>
              </a:ext>
            </a:extLst>
          </p:cNvPr>
          <p:cNvGraphicFramePr>
            <a:graphicFrameLocks noGrp="1"/>
          </p:cNvGraphicFramePr>
          <p:nvPr/>
        </p:nvGraphicFramePr>
        <p:xfrm>
          <a:off x="448803" y="1242000"/>
          <a:ext cx="11191817" cy="47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4C1B3E-A07B-4251-98BE-0359DD660567}"/>
              </a:ext>
            </a:extLst>
          </p:cNvPr>
          <p:cNvSpPr txBox="1"/>
          <p:nvPr/>
        </p:nvSpPr>
        <p:spPr>
          <a:xfrm>
            <a:off x="2828175" y="5969943"/>
            <a:ext cx="9363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2"/>
                </a:solidFill>
              </a:rPr>
              <a:t>*/ Os dados de avaliação atuarial para o Estado de SP não estão disponíveis. Fonte: STN e SPREV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300AB43-4957-45FD-A21B-3CB52CDBB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0713"/>
            <a:ext cx="12192000" cy="635667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RPC: Benefícios às finanças públicas</a:t>
            </a:r>
          </a:p>
        </p:txBody>
      </p:sp>
    </p:spTree>
    <p:extLst>
      <p:ext uri="{BB962C8B-B14F-4D97-AF65-F5344CB8AC3E}">
        <p14:creationId xmlns:p14="http://schemas.microsoft.com/office/powerpoint/2010/main" val="76643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4C1B3E-A07B-4251-98BE-0359DD660567}"/>
              </a:ext>
            </a:extLst>
          </p:cNvPr>
          <p:cNvSpPr txBox="1"/>
          <p:nvPr/>
        </p:nvSpPr>
        <p:spPr>
          <a:xfrm>
            <a:off x="2828175" y="5969943"/>
            <a:ext cx="9363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2"/>
                </a:solidFill>
              </a:rPr>
              <a:t>FONTE: OCDE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33C4C98-3D2A-403B-94A1-F073D201E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0713"/>
            <a:ext cx="12192000" cy="635667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RPC: Benefícios ao dinamismo econômico regional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DB8F1DE-73E8-47D3-A7A0-85E74EB93DDA}"/>
              </a:ext>
            </a:extLst>
          </p:cNvPr>
          <p:cNvGraphicFramePr>
            <a:graphicFrameLocks noGrp="1"/>
          </p:cNvGraphicFramePr>
          <p:nvPr/>
        </p:nvGraphicFramePr>
        <p:xfrm>
          <a:off x="228706" y="918155"/>
          <a:ext cx="11734588" cy="5219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76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7</a:t>
            </a:fld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39537DE-7F65-4963-845E-701B2DDB838A}"/>
              </a:ext>
            </a:extLst>
          </p:cNvPr>
          <p:cNvGrpSpPr/>
          <p:nvPr/>
        </p:nvGrpSpPr>
        <p:grpSpPr>
          <a:xfrm>
            <a:off x="3043773" y="5498924"/>
            <a:ext cx="8666067" cy="1359075"/>
            <a:chOff x="3537050" y="5511449"/>
            <a:chExt cx="5111167" cy="1359078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F7B30C2-3FEF-434C-AF48-3D6554790497}"/>
                </a:ext>
              </a:extLst>
            </p:cNvPr>
            <p:cNvSpPr/>
            <p:nvPr/>
          </p:nvSpPr>
          <p:spPr>
            <a:xfrm>
              <a:off x="3537050" y="6334143"/>
              <a:ext cx="5111167" cy="536384"/>
            </a:xfrm>
            <a:prstGeom prst="rect">
              <a:avLst/>
            </a:prstGeom>
            <a:solidFill>
              <a:srgbClr val="0079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3148B55-BC7B-4F1B-BE46-C26E19148754}"/>
                </a:ext>
              </a:extLst>
            </p:cNvPr>
            <p:cNvSpPr/>
            <p:nvPr/>
          </p:nvSpPr>
          <p:spPr>
            <a:xfrm>
              <a:off x="3537050" y="5511449"/>
              <a:ext cx="5111167" cy="83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7C3ADB4-5DAF-4D32-B035-BDF4BEE920EE}"/>
              </a:ext>
            </a:extLst>
          </p:cNvPr>
          <p:cNvSpPr txBox="1"/>
          <p:nvPr/>
        </p:nvSpPr>
        <p:spPr>
          <a:xfrm>
            <a:off x="82193" y="5861811"/>
            <a:ext cx="781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*/ Informações apenas ilustrativas, não gerando, portanto, qualquer expectativa de retorno financeiro.</a:t>
            </a:r>
          </a:p>
          <a:p>
            <a:r>
              <a:rPr lang="pt-BR" sz="1200" dirty="0"/>
              <a:t>**/ TR = Taxa de Reposição do benefício previdenciário em relação ao salário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57E6FC2-2FA8-4082-BA3E-338814507F4F}"/>
              </a:ext>
            </a:extLst>
          </p:cNvPr>
          <p:cNvSpPr txBox="1"/>
          <p:nvPr/>
        </p:nvSpPr>
        <p:spPr>
          <a:xfrm>
            <a:off x="11075541" y="1059406"/>
            <a:ext cx="100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Benefício mensal de aposentadoria (renda certa)</a:t>
            </a:r>
          </a:p>
          <a:p>
            <a:r>
              <a:rPr lang="pt-BR" sz="800" b="1" dirty="0"/>
              <a:t>R$ 10 mil</a:t>
            </a:r>
          </a:p>
          <a:p>
            <a:r>
              <a:rPr lang="pt-BR" sz="800" b="1" dirty="0"/>
              <a:t>TR = 100%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4002352-5640-4338-803A-1CD35A836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35940"/>
              </p:ext>
            </p:extLst>
          </p:nvPr>
        </p:nvGraphicFramePr>
        <p:xfrm>
          <a:off x="342899" y="577356"/>
          <a:ext cx="10741205" cy="537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FBB81E79-AA5D-4356-83EA-A2DEC3C4E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50713"/>
            <a:ext cx="12192000" cy="635667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RPC: Benefícios ao Servidor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AFD784-FF45-4354-81A7-10C0BA95200B}"/>
              </a:ext>
            </a:extLst>
          </p:cNvPr>
          <p:cNvSpPr txBox="1"/>
          <p:nvPr/>
        </p:nvSpPr>
        <p:spPr>
          <a:xfrm>
            <a:off x="11089968" y="2960446"/>
            <a:ext cx="100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R$ 4,8 mil</a:t>
            </a:r>
          </a:p>
          <a:p>
            <a:r>
              <a:rPr lang="pt-BR" sz="800" b="1" dirty="0"/>
              <a:t>TR = 48%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1FF4EAE-B5AF-4A23-8BB4-9AF94ED4869C}"/>
              </a:ext>
            </a:extLst>
          </p:cNvPr>
          <p:cNvSpPr txBox="1"/>
          <p:nvPr/>
        </p:nvSpPr>
        <p:spPr>
          <a:xfrm>
            <a:off x="11133764" y="3316288"/>
            <a:ext cx="100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R$ 3,9 mil</a:t>
            </a:r>
          </a:p>
          <a:p>
            <a:r>
              <a:rPr lang="pt-BR" sz="800" b="1" dirty="0"/>
              <a:t>TR = 39%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1EFB2F-59D5-4F31-86B8-0CBDA74209F5}"/>
              </a:ext>
            </a:extLst>
          </p:cNvPr>
          <p:cNvSpPr txBox="1"/>
          <p:nvPr/>
        </p:nvSpPr>
        <p:spPr>
          <a:xfrm>
            <a:off x="11084104" y="3882895"/>
            <a:ext cx="100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R$ 2 mil</a:t>
            </a:r>
          </a:p>
          <a:p>
            <a:r>
              <a:rPr lang="pt-BR" sz="800" b="1" dirty="0"/>
              <a:t>TR = 20%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629ECC-C3B7-4E7C-A830-10C1BB7A3EDB}"/>
              </a:ext>
            </a:extLst>
          </p:cNvPr>
          <p:cNvSpPr txBox="1"/>
          <p:nvPr/>
        </p:nvSpPr>
        <p:spPr>
          <a:xfrm>
            <a:off x="11109361" y="4249097"/>
            <a:ext cx="100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R$ 1,8 mil</a:t>
            </a:r>
          </a:p>
          <a:p>
            <a:r>
              <a:rPr lang="pt-BR" sz="800" b="1" dirty="0"/>
              <a:t>TR = 18%</a:t>
            </a:r>
          </a:p>
        </p:txBody>
      </p:sp>
    </p:spTree>
    <p:extLst>
      <p:ext uri="{BB962C8B-B14F-4D97-AF65-F5344CB8AC3E}">
        <p14:creationId xmlns:p14="http://schemas.microsoft.com/office/powerpoint/2010/main" val="125728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F9C819-6BC8-40BA-9496-1FFCE6E1C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E1E8F87-0B12-41D7-8B9E-BAB2D9B0C571}"/>
              </a:ext>
            </a:extLst>
          </p:cNvPr>
          <p:cNvSpPr/>
          <p:nvPr/>
        </p:nvSpPr>
        <p:spPr>
          <a:xfrm>
            <a:off x="0" y="-22507"/>
            <a:ext cx="12192000" cy="741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6B3E6-1CD6-4C36-BC47-C746BF77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25"/>
            <a:ext cx="12191999" cy="1019101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da ATRICON </a:t>
            </a:r>
            <a:b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(Associação dos Membros dos Tribunais de Contas do Brasil)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D5E026A-26CB-4FAE-A4F4-A361011E62CA}"/>
              </a:ext>
            </a:extLst>
          </p:cNvPr>
          <p:cNvSpPr txBox="1"/>
          <p:nvPr/>
        </p:nvSpPr>
        <p:spPr>
          <a:xfrm flipH="1">
            <a:off x="210665" y="1252797"/>
            <a:ext cx="116090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Reconhecimento do Convênio de Adesão em detrimento da inexigibilidade de licitação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Necessidade de processo seletivo público, observados os princípios constitucionais do direito público: moralidade, impessoalidade, publicidade, transparência e economicidade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Constituição de grupo de trabalho com servidores do órgão responsável pela área de pessoal do Ente, por representante do RPPS e de seus colegiados e dos demais Poderes para participarem de todo o processo de implantação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Estudo prévio que percorra as características e complexidades do Ente, da sua massa de servidores e do potencial esperado de ingresso no RPC, da remuneração média desses servidores e dos impactos esperados no RPPS decorrentes da implantação.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/>
              <a:t>Possibilidade que processo de escolha possa ser realizado em cooperação com outros entes federativos, ou fazendo uso, no que couber, da documentação produzida em processo realizado por outro Ente.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219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22B6DF-A82A-43B2-A1B3-1996E07F6237}"/>
              </a:ext>
            </a:extLst>
          </p:cNvPr>
          <p:cNvSpPr txBox="1"/>
          <p:nvPr/>
        </p:nvSpPr>
        <p:spPr>
          <a:xfrm flipH="1">
            <a:off x="294441" y="919126"/>
            <a:ext cx="116031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700" dirty="0"/>
              <a:t>A avaliação das taxas de carregamento, administração e aporte inicial dependerão de um conjuntos de variáveis: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b="1" dirty="0"/>
              <a:t>Potencial do plano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pt-BR" sz="2700" dirty="0"/>
              <a:t>Servidores civis com remuneração acima e abaixo do teto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pt-BR" sz="2700" dirty="0"/>
              <a:t>Militares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pt-BR" sz="2700" dirty="0"/>
              <a:t>Celetistas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pt-BR" sz="2700" dirty="0"/>
              <a:t>Familiares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dirty="0"/>
              <a:t>Plano exclusivo </a:t>
            </a:r>
            <a:r>
              <a:rPr lang="pt-BR" sz="2700" dirty="0" err="1"/>
              <a:t>vs</a:t>
            </a:r>
            <a:r>
              <a:rPr lang="pt-BR" sz="2700" dirty="0"/>
              <a:t> </a:t>
            </a:r>
            <a:r>
              <a:rPr lang="pt-BR" sz="2700" dirty="0" err="1"/>
              <a:t>multipatrocinado</a:t>
            </a:r>
            <a:endParaRPr lang="pt-BR" sz="27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dirty="0"/>
              <a:t>Adesão automática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dirty="0"/>
              <a:t>Possibilidade de migração do RPPS para o RPC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dirty="0"/>
              <a:t>Benefício especial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700" dirty="0"/>
              <a:t>Integralização de ativos imobiliários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DBC6C70C-FAB8-484A-B21A-5C74CEA9AD45}"/>
              </a:ext>
            </a:extLst>
          </p:cNvPr>
          <p:cNvSpPr txBox="1">
            <a:spLocks/>
          </p:cNvSpPr>
          <p:nvPr/>
        </p:nvSpPr>
        <p:spPr>
          <a:xfrm>
            <a:off x="294440" y="98425"/>
            <a:ext cx="11692721" cy="741364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79C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Processo Seletivo para Entes Públicos</a:t>
            </a:r>
            <a:endParaRPr lang="pt-BR" dirty="0"/>
          </a:p>
        </p:txBody>
      </p:sp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4F1160A-2AFD-49D1-9374-9D2B7077FC97}"/>
              </a:ext>
            </a:extLst>
          </p:cNvPr>
          <p:cNvSpPr txBox="1">
            <a:spLocks/>
          </p:cNvSpPr>
          <p:nvPr/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5A5C02-A07E-4688-91F1-860B6B43CBC7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281674"/>
      </p:ext>
    </p:extLst>
  </p:cSld>
  <p:clrMapOvr>
    <a:masterClrMapping/>
  </p:clrMapOvr>
</p:sld>
</file>

<file path=ppt/theme/theme1.xml><?xml version="1.0" encoding="utf-8"?>
<a:theme xmlns:a="http://schemas.openxmlformats.org/drawingml/2006/main" name="ESPECIAIS">
  <a:themeElements>
    <a:clrScheme name="MAG">
      <a:dk1>
        <a:sysClr val="windowText" lastClr="000000"/>
      </a:dk1>
      <a:lt1>
        <a:sysClr val="window" lastClr="FFFFFF"/>
      </a:lt1>
      <a:dk2>
        <a:srgbClr val="415364"/>
      </a:dk2>
      <a:lt2>
        <a:srgbClr val="E7E6E6"/>
      </a:lt2>
      <a:accent1>
        <a:srgbClr val="0079C2"/>
      </a:accent1>
      <a:accent2>
        <a:srgbClr val="E6B627"/>
      </a:accent2>
      <a:accent3>
        <a:srgbClr val="6D4592"/>
      </a:accent3>
      <a:accent4>
        <a:srgbClr val="3BC8BC"/>
      </a:accent4>
      <a:accent5>
        <a:srgbClr val="F27D00"/>
      </a:accent5>
      <a:accent6>
        <a:srgbClr val="B8423E"/>
      </a:accent6>
      <a:hlink>
        <a:srgbClr val="0079C2"/>
      </a:hlink>
      <a:folHlink>
        <a:srgbClr val="003C64"/>
      </a:folHlink>
    </a:clrScheme>
    <a:fontScheme name="MA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">
  <a:themeElements>
    <a:clrScheme name="MAG">
      <a:dk1>
        <a:sysClr val="windowText" lastClr="000000"/>
      </a:dk1>
      <a:lt1>
        <a:sysClr val="window" lastClr="FFFFFF"/>
      </a:lt1>
      <a:dk2>
        <a:srgbClr val="415364"/>
      </a:dk2>
      <a:lt2>
        <a:srgbClr val="E7E6E6"/>
      </a:lt2>
      <a:accent1>
        <a:srgbClr val="0079C2"/>
      </a:accent1>
      <a:accent2>
        <a:srgbClr val="E6B627"/>
      </a:accent2>
      <a:accent3>
        <a:srgbClr val="6D4592"/>
      </a:accent3>
      <a:accent4>
        <a:srgbClr val="3BC8BC"/>
      </a:accent4>
      <a:accent5>
        <a:srgbClr val="F27D00"/>
      </a:accent5>
      <a:accent6>
        <a:srgbClr val="B8423E"/>
      </a:accent6>
      <a:hlink>
        <a:srgbClr val="0079C2"/>
      </a:hlink>
      <a:folHlink>
        <a:srgbClr val="003C64"/>
      </a:folHlink>
    </a:clrScheme>
    <a:fontScheme name="MA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AG">
    <a:dk1>
      <a:sysClr val="windowText" lastClr="000000"/>
    </a:dk1>
    <a:lt1>
      <a:sysClr val="window" lastClr="FFFFFF"/>
    </a:lt1>
    <a:dk2>
      <a:srgbClr val="415364"/>
    </a:dk2>
    <a:lt2>
      <a:srgbClr val="E7E6E6"/>
    </a:lt2>
    <a:accent1>
      <a:srgbClr val="0079C2"/>
    </a:accent1>
    <a:accent2>
      <a:srgbClr val="E6B627"/>
    </a:accent2>
    <a:accent3>
      <a:srgbClr val="6D4592"/>
    </a:accent3>
    <a:accent4>
      <a:srgbClr val="3BC8BC"/>
    </a:accent4>
    <a:accent5>
      <a:srgbClr val="F27D00"/>
    </a:accent5>
    <a:accent6>
      <a:srgbClr val="B8423E"/>
    </a:accent6>
    <a:hlink>
      <a:srgbClr val="0079C2"/>
    </a:hlink>
    <a:folHlink>
      <a:srgbClr val="003C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1496</Words>
  <Application>Microsoft Office PowerPoint</Application>
  <PresentationFormat>Widescreen</PresentationFormat>
  <Paragraphs>255</Paragraphs>
  <Slides>33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</vt:lpstr>
      <vt:lpstr>ESPECIAIS</vt:lpstr>
      <vt:lpstr>BASE</vt:lpstr>
      <vt:lpstr>Previdência Complementar  para Municípios de SP</vt:lpstr>
      <vt:lpstr>Apresentação do PowerPoint</vt:lpstr>
      <vt:lpstr>Apresentação do PowerPoint</vt:lpstr>
      <vt:lpstr>RPC: Benefícios ao Servidor</vt:lpstr>
      <vt:lpstr>RPC: Benefícios às finanças públicas</vt:lpstr>
      <vt:lpstr>RPC: Benefícios ao dinamismo econômico regional</vt:lpstr>
      <vt:lpstr>RPC: Benefícios ao Servidor</vt:lpstr>
      <vt:lpstr>Nota da ATRICON  (Associação dos Membros dos Tribunais de Contas do Brasil)</vt:lpstr>
      <vt:lpstr>Apresentação do PowerPoint</vt:lpstr>
      <vt:lpstr>Informações sobre o quantitativo e renda dos servidores</vt:lpstr>
      <vt:lpstr>Elegibilidade para aposentadoria nas próximas três décadas</vt:lpstr>
      <vt:lpstr>Simulação de quantidade de participantes</vt:lpstr>
      <vt:lpstr>Simulação do patrimônio</vt:lpstr>
      <vt:lpstr>Guia Entes Federativos: Recomendações para a Instituição de RPC</vt:lpstr>
      <vt:lpstr>Apresentação do PowerPoint</vt:lpstr>
      <vt:lpstr>Apresentação do PowerPoint</vt:lpstr>
      <vt:lpstr>Apresentação do PowerPoint</vt:lpstr>
      <vt:lpstr>Apresentação do PowerPoint</vt:lpstr>
      <vt:lpstr>Mais Rentabilidade</vt:lpstr>
      <vt:lpstr>Apresentação do PowerPoint</vt:lpstr>
      <vt:lpstr>Menores Custos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Freitas Souza</dc:creator>
  <cp:lastModifiedBy>Arnaldo Barbosa de Lima Junior</cp:lastModifiedBy>
  <cp:revision>472</cp:revision>
  <dcterms:created xsi:type="dcterms:W3CDTF">2017-11-01T16:46:04Z</dcterms:created>
  <dcterms:modified xsi:type="dcterms:W3CDTF">2021-10-06T13:25:59Z</dcterms:modified>
</cp:coreProperties>
</file>